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6"/>
  </p:notesMasterIdLst>
  <p:handoutMasterIdLst>
    <p:handoutMasterId r:id="rId37"/>
  </p:handoutMasterIdLst>
  <p:sldIdLst>
    <p:sldId id="256" r:id="rId5"/>
    <p:sldId id="259" r:id="rId6"/>
    <p:sldId id="293" r:id="rId7"/>
    <p:sldId id="261" r:id="rId8"/>
    <p:sldId id="295" r:id="rId9"/>
    <p:sldId id="262" r:id="rId10"/>
    <p:sldId id="260" r:id="rId11"/>
    <p:sldId id="263" r:id="rId12"/>
    <p:sldId id="296" r:id="rId13"/>
    <p:sldId id="264" r:id="rId14"/>
    <p:sldId id="265" r:id="rId15"/>
    <p:sldId id="267" r:id="rId16"/>
    <p:sldId id="268" r:id="rId17"/>
    <p:sldId id="294" r:id="rId18"/>
    <p:sldId id="270" r:id="rId19"/>
    <p:sldId id="271" r:id="rId20"/>
    <p:sldId id="266" r:id="rId21"/>
    <p:sldId id="272" r:id="rId22"/>
    <p:sldId id="273" r:id="rId23"/>
    <p:sldId id="274" r:id="rId24"/>
    <p:sldId id="280" r:id="rId25"/>
    <p:sldId id="281" r:id="rId26"/>
    <p:sldId id="282" r:id="rId27"/>
    <p:sldId id="283" r:id="rId28"/>
    <p:sldId id="284" r:id="rId29"/>
    <p:sldId id="297" r:id="rId30"/>
    <p:sldId id="285" r:id="rId31"/>
    <p:sldId id="286" r:id="rId32"/>
    <p:sldId id="300" r:id="rId33"/>
    <p:sldId id="292" r:id="rId34"/>
    <p:sldId id="291" r:id="rId35"/>
  </p:sldIdLst>
  <p:sldSz cx="9144000" cy="6858000" type="screen4x3"/>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883" autoAdjust="0"/>
  </p:normalViewPr>
  <p:slideViewPr>
    <p:cSldViewPr snapToGrid="0" showGuides="1">
      <p:cViewPr varScale="1">
        <p:scale>
          <a:sx n="111" d="100"/>
          <a:sy n="111" d="100"/>
        </p:scale>
        <p:origin x="1536" y="60"/>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24.07.2023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‹N°›</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7/24/2023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‹N°›</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307692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883597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451717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 - COOLING SEASON</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29008667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1598034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3372283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21417123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492389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36282493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07705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27116623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42208605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1018834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27429074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32081418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a:prstGeom prst="rect">
            <a:avLst/>
          </a:prstGeo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20416027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a:prstGeom prst="rect">
            <a:avLst/>
          </a:prstGeo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420031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a:prstGeom prst="rect">
            <a:avLst/>
          </a:prstGeo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535672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061035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3872623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 </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970022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536670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49550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187630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1800" dirty="0"/>
              <a:t>D.2.3  - THERMAL COMFORT INDEX</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1903286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3</a:t>
            </a:r>
            <a:r>
              <a:rPr lang="it-IT" sz="1200" dirty="0"/>
              <a:t/>
            </a:r>
            <a:br>
              <a:rPr lang="it-IT" sz="1200" dirty="0"/>
            </a:br>
            <a:r>
              <a:rPr lang="en-US" sz="1200" dirty="0"/>
              <a:t>THE ASSESSMENT CRITERIA OF SBTOOL – BUILDING SCALE</a:t>
            </a:r>
            <a:endParaRPr lang="it-IT" dirty="0"/>
          </a:p>
        </p:txBody>
      </p:sp>
      <p:pic>
        <p:nvPicPr>
          <p:cNvPr id="10" name="Imatge 14"/>
          <p:cNvPicPr/>
          <p:nvPr userDrawn="1"/>
        </p:nvPicPr>
        <p:blipFill>
          <a:blip r:embed="rId29"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a:t># </a:t>
            </a:r>
            <a:fld id="{243FB592-B9A9-49AA-A86F-4031F7B97808}" type="slidenum">
              <a:rPr lang="en-US" smtClean="0"/>
              <a:pPr/>
              <a:t>‹N°›</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3" r:id="rId13"/>
    <p:sldLayoutId id="2147483664" r:id="rId14"/>
    <p:sldLayoutId id="2147483665" r:id="rId15"/>
    <p:sldLayoutId id="2147483666" r:id="rId16"/>
    <p:sldLayoutId id="2147483667" r:id="rId17"/>
    <p:sldLayoutId id="2147483673" r:id="rId18"/>
    <p:sldLayoutId id="2147483674" r:id="rId19"/>
    <p:sldLayoutId id="2147483675" r:id="rId20"/>
    <p:sldLayoutId id="2147483676" r:id="rId21"/>
    <p:sldLayoutId id="2147483677" r:id="rId22"/>
    <p:sldLayoutId id="2147483678" r:id="rId23"/>
    <p:sldLayoutId id="2147483679" r:id="rId24"/>
    <p:sldLayoutId id="2147483683" r:id="rId25"/>
    <p:sldLayoutId id="2147483684" r:id="rId26"/>
    <p:sldLayoutId id="2147483685" r:id="rId27"/>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13.png"/><Relationship Id="rId2" Type="http://schemas.openxmlformats.org/officeDocument/2006/relationships/image" Target="../media/image20.png"/><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hyperlink" Target="http://ec.europa.eu/environment/eussd/buildings.htm" TargetMode="Externa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9.xml"/><Relationship Id="rId5" Type="http://schemas.openxmlformats.org/officeDocument/2006/relationships/image" Target="../media/image13.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3.png"/><Relationship Id="rId1" Type="http://schemas.openxmlformats.org/officeDocument/2006/relationships/slideLayout" Target="../slideLayouts/slideLayout11.xml"/><Relationship Id="rId6" Type="http://schemas.openxmlformats.org/officeDocument/2006/relationships/image" Target="../media/image12.png"/><Relationship Id="rId5" Type="http://schemas.openxmlformats.org/officeDocument/2006/relationships/hyperlink" Target="http://ec.europa.eu/environment/eussd/buildings.htm" TargetMode="Externa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28.jpeg"/><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25.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ec.europa.eu/environment/eussd/buildings.htm"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7" Type="http://schemas.openxmlformats.org/officeDocument/2006/relationships/image" Target="../media/image32.png"/><Relationship Id="rId2" Type="http://schemas.openxmlformats.org/officeDocument/2006/relationships/image" Target="../media/image13.png"/><Relationship Id="rId1" Type="http://schemas.openxmlformats.org/officeDocument/2006/relationships/slideLayout" Target="../slideLayouts/slideLayout10.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33.png"/><Relationship Id="rId7" Type="http://schemas.openxmlformats.org/officeDocument/2006/relationships/hyperlink" Target="http://ec.europa.eu/environment/eussd/buildings.htm" TargetMode="External"/><Relationship Id="rId2" Type="http://schemas.openxmlformats.org/officeDocument/2006/relationships/image" Target="../media/image13.png"/><Relationship Id="rId1" Type="http://schemas.openxmlformats.org/officeDocument/2006/relationships/slideLayout" Target="../slideLayouts/slideLayout1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36.png"/><Relationship Id="rId1" Type="http://schemas.openxmlformats.org/officeDocument/2006/relationships/slideLayout" Target="../slideLayouts/slideLayout16.xml"/><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7.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13.png"/><Relationship Id="rId2" Type="http://schemas.openxmlformats.org/officeDocument/2006/relationships/image" Target="../media/image39.png"/><Relationship Id="rId1" Type="http://schemas.openxmlformats.org/officeDocument/2006/relationships/slideLayout" Target="../slideLayouts/slideLayout2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3.png"/><Relationship Id="rId1" Type="http://schemas.openxmlformats.org/officeDocument/2006/relationships/slideLayout" Target="../slideLayouts/slideLayout22.xml"/><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7.jpe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45.png"/><Relationship Id="rId7" Type="http://schemas.openxmlformats.org/officeDocument/2006/relationships/image" Target="../media/image39.png"/><Relationship Id="rId12" Type="http://schemas.openxmlformats.org/officeDocument/2006/relationships/image" Target="../media/image52.png"/><Relationship Id="rId2" Type="http://schemas.openxmlformats.org/officeDocument/2006/relationships/image" Target="../media/image13.png"/><Relationship Id="rId1" Type="http://schemas.openxmlformats.org/officeDocument/2006/relationships/slideLayout" Target="../slideLayouts/slideLayout24.xml"/><Relationship Id="rId6" Type="http://schemas.openxmlformats.org/officeDocument/2006/relationships/image" Target="../media/image48.png"/><Relationship Id="rId11" Type="http://schemas.openxmlformats.org/officeDocument/2006/relationships/image" Target="../media/image51.png"/><Relationship Id="rId5" Type="http://schemas.openxmlformats.org/officeDocument/2006/relationships/image" Target="../media/image47.png"/><Relationship Id="rId10" Type="http://schemas.openxmlformats.org/officeDocument/2006/relationships/image" Target="../media/image50.png"/><Relationship Id="rId4" Type="http://schemas.openxmlformats.org/officeDocument/2006/relationships/image" Target="../media/image46.png"/><Relationship Id="rId9"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3.png"/><Relationship Id="rId1" Type="http://schemas.openxmlformats.org/officeDocument/2006/relationships/slideLayout" Target="../slideLayouts/slideLayout22.xml"/><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8.jpeg"/><Relationship Id="rId1" Type="http://schemas.openxmlformats.org/officeDocument/2006/relationships/slideLayout" Target="../slideLayouts/slideLayout26.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hyperlink" Target="http://ec.europa.eu/environment/eussd/buildings.htm" TargetMode="Externa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7.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9.png"/><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2846978"/>
            <a:ext cx="6516598" cy="2520280"/>
          </a:xfrm>
          <a:prstGeom prst="rect">
            <a:avLst/>
          </a:prstGeom>
        </p:spPr>
        <p:txBody>
          <a:bodyPr/>
          <a:lstStyle/>
          <a:p>
            <a:pPr marL="0" indent="0">
              <a:buNone/>
            </a:pPr>
            <a:r>
              <a:rPr lang="fr" sz="3600" dirty="0">
                <a:solidFill>
                  <a:srgbClr val="0070C0"/>
                </a:solidFill>
              </a:rPr>
              <a:t>Module de formation 3</a:t>
            </a:r>
            <a:endParaRPr lang="en-US" sz="3600" dirty="0">
              <a:solidFill>
                <a:srgbClr val="0070C0"/>
              </a:solidFill>
            </a:endParaRPr>
          </a:p>
          <a:p>
            <a:pPr marL="0" indent="0">
              <a:buNone/>
            </a:pPr>
            <a:r>
              <a:rPr lang="fr" sz="2800" dirty="0"/>
              <a:t>Calcul des critères</a:t>
            </a:r>
          </a:p>
          <a:p>
            <a:pPr marL="0" indent="0">
              <a:buNone/>
            </a:pPr>
            <a:r>
              <a:rPr lang="fr" sz="2800" dirty="0"/>
              <a:t>d'évaluation</a:t>
            </a:r>
            <a:endParaRPr lang="it-IT" sz="2800" dirty="0"/>
          </a:p>
          <a:p>
            <a:pPr marL="0" indent="0">
              <a:buNone/>
            </a:pPr>
            <a:r>
              <a:rPr lang="fr-FR" sz="2800" dirty="0" smtClean="0"/>
              <a:t>D</a:t>
            </a:r>
            <a:r>
              <a:rPr lang="fr" sz="2800" dirty="0" smtClean="0"/>
              <a:t>e </a:t>
            </a:r>
          </a:p>
          <a:p>
            <a:pPr marL="0" indent="0">
              <a:buNone/>
            </a:pPr>
            <a:r>
              <a:rPr lang="fr" sz="2800" dirty="0" smtClean="0"/>
              <a:t>INDICE </a:t>
            </a:r>
            <a:r>
              <a:rPr lang="fr" sz="2800" dirty="0"/>
              <a:t>DE CONFORT THERMIQUE</a:t>
            </a:r>
          </a:p>
          <a:p>
            <a:pPr marL="0" indent="0">
              <a:buNone/>
            </a:pPr>
            <a:r>
              <a:rPr lang="fr" sz="3200" dirty="0"/>
              <a:t>SBTool – Échelle du bâtiment</a:t>
            </a:r>
          </a:p>
        </p:txBody>
      </p:sp>
      <p:grpSp>
        <p:nvGrpSpPr>
          <p:cNvPr id="2" name="Groupe 1">
            <a:extLst>
              <a:ext uri="{FF2B5EF4-FFF2-40B4-BE49-F238E27FC236}">
                <a16:creationId xmlns:a16="http://schemas.microsoft.com/office/drawing/2014/main" id="{6B481BE9-0EFF-57C8-F8A2-C48D45D4AB90}"/>
              </a:ext>
            </a:extLst>
          </p:cNvPr>
          <p:cNvGrpSpPr/>
          <p:nvPr/>
        </p:nvGrpSpPr>
        <p:grpSpPr>
          <a:xfrm>
            <a:off x="0" y="6264473"/>
            <a:ext cx="9144000" cy="593527"/>
            <a:chOff x="0" y="6264473"/>
            <a:chExt cx="9144000" cy="593527"/>
          </a:xfrm>
        </p:grpSpPr>
        <p:sp>
          <p:nvSpPr>
            <p:cNvPr id="4" name="Rectangle 3">
              <a:extLst>
                <a:ext uri="{FF2B5EF4-FFF2-40B4-BE49-F238E27FC236}">
                  <a16:creationId xmlns:a16="http://schemas.microsoft.com/office/drawing/2014/main" id="{A288D896-256E-9B58-1EE7-9EFFE66DADE3}"/>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t>Système de formation Villes MED DURABLES</a:t>
              </a:r>
            </a:p>
          </p:txBody>
        </p:sp>
        <p:sp>
          <p:nvSpPr>
            <p:cNvPr id="5" name="ZoneTexte 4">
              <a:extLst>
                <a:ext uri="{FF2B5EF4-FFF2-40B4-BE49-F238E27FC236}">
                  <a16:creationId xmlns:a16="http://schemas.microsoft.com/office/drawing/2014/main" id="{837532BF-0D55-09A4-3790-94106E015D3E}"/>
                </a:ext>
              </a:extLst>
            </p:cNvPr>
            <p:cNvSpPr txBox="1"/>
            <p:nvPr/>
          </p:nvSpPr>
          <p:spPr>
            <a:xfrm>
              <a:off x="561975" y="6264473"/>
              <a:ext cx="4665893" cy="307777"/>
            </a:xfrm>
            <a:prstGeom prst="rect">
              <a:avLst/>
            </a:prstGeom>
            <a:solidFill>
              <a:schemeClr val="bg1"/>
            </a:solidFill>
          </p:spPr>
          <p:txBody>
            <a:bodyPr wrap="none" rtlCol="0">
              <a:spAutoFit/>
            </a:bodyPr>
            <a:lstStyle/>
            <a:p>
              <a:r>
                <a:rPr lang="fr-FR" sz="1400" dirty="0"/>
                <a:t>WP5 – Activité 5.1  Système de formation durable MED CITIES</a:t>
              </a:r>
            </a:p>
          </p:txBody>
        </p:sp>
      </p:gr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600"/>
            <a:ext cx="2133600" cy="279400"/>
          </a:xfrm>
        </p:spPr>
        <p:txBody>
          <a:bodyPr/>
          <a:lstStyle/>
          <a:p>
            <a:fld id="{243FB592-B9A9-49AA-A86F-4031F7B97808}" type="slidenum">
              <a:rPr lang="en-US" smtClean="0"/>
              <a:t>10</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PROCÉDÉ D'ÉVALUATION</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1535425"/>
            <a:ext cx="6103547" cy="34284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dirty="0"/>
              <a:t>valeur PPD est estimée ou mesurée conformément à la </a:t>
            </a:r>
            <a:r>
              <a:rPr lang="fr" sz="2000" b="1" dirty="0"/>
              <a:t>norme EN 16798 </a:t>
            </a:r>
            <a:r>
              <a:rPr lang="fr" sz="2000" dirty="0"/>
              <a:t>dans des conditions estivales et hivernales. </a:t>
            </a:r>
            <a:endParaRPr lang="fr" sz="2000" dirty="0" smtClean="0"/>
          </a:p>
          <a:p>
            <a:pPr marL="0" indent="0">
              <a:buNone/>
            </a:pPr>
            <a:r>
              <a:rPr lang="fr" sz="2000" dirty="0" smtClean="0"/>
              <a:t>L'approche </a:t>
            </a:r>
            <a:r>
              <a:rPr lang="fr" sz="2000" dirty="0"/>
              <a:t>suit les lignes de la </a:t>
            </a:r>
            <a:r>
              <a:rPr lang="fr" sz="2000" b="1" dirty="0"/>
              <a:t>norme ASHRAE 55 </a:t>
            </a:r>
            <a:r>
              <a:rPr lang="fr" sz="2000" dirty="0"/>
              <a:t>.</a:t>
            </a:r>
          </a:p>
        </p:txBody>
      </p:sp>
      <p:pic>
        <p:nvPicPr>
          <p:cNvPr id="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0334" y="2700166"/>
            <a:ext cx="1244931" cy="10058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0661" y="2197246"/>
            <a:ext cx="1075763" cy="10058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1765" y="1716233"/>
            <a:ext cx="1333500" cy="96202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DD5D9560-C30B-2DF1-8098-1C7670670AF0}"/>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D4D9AB17-651C-A280-EAC7-CDB29303A0E4}"/>
                </a:ext>
              </a:extLst>
            </p:cNvPr>
            <p:cNvPicPr>
              <a:picLocks noChangeAspect="1"/>
            </p:cNvPicPr>
            <p:nvPr/>
          </p:nvPicPr>
          <p:blipFill>
            <a:blip r:embed="rId7"/>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9C8BCFF9-4908-141B-0A5A-F209607CDBC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917B8F4C-B7B2-2846-384E-CA80AB099BE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064744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3036575"/>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dirty="0">
                <a:solidFill>
                  <a:schemeClr val="tx1">
                    <a:lumMod val="50000"/>
                    <a:lumOff val="50000"/>
                  </a:schemeClr>
                </a:solidFill>
              </a:rPr>
              <a:t>Les étapes de calcul sont les suivantes :</a:t>
            </a:r>
            <a:r>
              <a:rPr lang="fr" sz="2000" dirty="0"/>
              <a:t> </a:t>
            </a:r>
            <a:endParaRPr lang="it-IT" sz="2000" dirty="0"/>
          </a:p>
          <a:p>
            <a:pPr marL="457200" lvl="0" indent="-457200">
              <a:buFont typeface="+mj-lt"/>
              <a:buAutoNum type="arabicPeriod"/>
            </a:pPr>
            <a:r>
              <a:rPr lang="fr" sz="2000" i="1" u="sng" dirty="0"/>
              <a:t>Estimer ou mesurer </a:t>
            </a:r>
            <a:r>
              <a:rPr lang="fr" sz="2000" b="1" i="1" u="sng" dirty="0"/>
              <a:t>la PMV </a:t>
            </a:r>
            <a:r>
              <a:rPr lang="fr" sz="2000" i="1" u="sng" dirty="0"/>
              <a:t>dans chaque espace sélectionné </a:t>
            </a:r>
            <a:r>
              <a:rPr lang="fr" sz="2000" dirty="0"/>
              <a:t>*</a:t>
            </a:r>
            <a:endParaRPr lang="en-GB" sz="2000" dirty="0"/>
          </a:p>
          <a:p>
            <a:pPr marL="457200" lvl="0" indent="-457200">
              <a:buFont typeface="+mj-lt"/>
              <a:buAutoNum type="arabicPeriod"/>
            </a:pPr>
            <a:r>
              <a:rPr lang="fr" sz="2000" i="1" u="sng" dirty="0"/>
              <a:t>Calculer </a:t>
            </a:r>
            <a:r>
              <a:rPr lang="fr" sz="2000" b="1" i="1" u="sng" dirty="0"/>
              <a:t>PPD </a:t>
            </a:r>
            <a:r>
              <a:rPr lang="fr" sz="2000" i="1" u="sng" dirty="0"/>
              <a:t>dans chaque espace sélectionné </a:t>
            </a:r>
            <a:r>
              <a:rPr lang="fr" sz="2000" dirty="0"/>
              <a:t>, [%] *</a:t>
            </a:r>
            <a:endParaRPr lang="en-GB" sz="2000" dirty="0"/>
          </a:p>
          <a:p>
            <a:pPr marL="457200" lvl="0" indent="-457200">
              <a:buFont typeface="+mj-lt"/>
              <a:buAutoNum type="arabicPeriod"/>
            </a:pPr>
            <a:r>
              <a:rPr lang="fr" sz="2000" dirty="0"/>
              <a:t>Calculer la </a:t>
            </a:r>
            <a:r>
              <a:rPr lang="fr" sz="2000" b="1" dirty="0"/>
              <a:t>surface au sol intérieure </a:t>
            </a:r>
            <a:r>
              <a:rPr lang="fr" sz="2000" dirty="0"/>
              <a:t>de chaque espace, [m </a:t>
            </a:r>
            <a:r>
              <a:rPr lang="fr" sz="2000" baseline="30000" dirty="0"/>
              <a:t>2 </a:t>
            </a:r>
            <a:r>
              <a:rPr lang="fr" sz="2000" dirty="0"/>
              <a:t>]</a:t>
            </a:r>
            <a:endParaRPr lang="en-GB" sz="2000" dirty="0"/>
          </a:p>
          <a:p>
            <a:pPr marL="457200" lvl="0" indent="-457200">
              <a:buFont typeface="+mj-lt"/>
              <a:buAutoNum type="arabicPeriod"/>
            </a:pPr>
            <a:r>
              <a:rPr lang="fr" sz="2000" dirty="0"/>
              <a:t>Calculer la </a:t>
            </a:r>
            <a:r>
              <a:rPr lang="fr" sz="2000" b="1" dirty="0"/>
              <a:t>surface au sol intérieure totale </a:t>
            </a:r>
            <a:r>
              <a:rPr lang="fr" sz="2000" dirty="0"/>
              <a:t>des espaces sélectionnés , [m </a:t>
            </a:r>
            <a:r>
              <a:rPr lang="fr" sz="2000" baseline="30000" dirty="0"/>
              <a:t>2 </a:t>
            </a:r>
            <a:r>
              <a:rPr lang="fr" sz="2000" dirty="0"/>
              <a:t>] </a:t>
            </a:r>
            <a:endParaRPr lang="en-GB" sz="2000" dirty="0"/>
          </a:p>
          <a:p>
            <a:pPr marL="457200" lvl="0" indent="-457200">
              <a:buFont typeface="+mj-lt"/>
              <a:buAutoNum type="arabicPeriod"/>
            </a:pPr>
            <a:r>
              <a:rPr lang="fr" sz="2000" dirty="0"/>
              <a:t>Additionnez le PPD dans chaque espace multiplié par la zone correspondante pour calculer le </a:t>
            </a:r>
            <a:r>
              <a:rPr lang="fr" sz="2000" b="1" dirty="0"/>
              <a:t>PPD pondéré</a:t>
            </a:r>
            <a:endParaRPr lang="en-GB" sz="2000" b="1" dirty="0"/>
          </a:p>
          <a:p>
            <a:pPr marL="457200" lvl="0" indent="-457200">
              <a:buFont typeface="+mj-lt"/>
              <a:buAutoNum type="arabicPeriod"/>
            </a:pPr>
            <a:r>
              <a:rPr lang="fr" sz="2000" dirty="0"/>
              <a:t>Calculez la valeur de l'indicateur en tant que rapport </a:t>
            </a:r>
            <a:r>
              <a:rPr lang="fr" sz="2000" b="1" dirty="0"/>
              <a:t>entre le PPD pondéré </a:t>
            </a:r>
            <a:r>
              <a:rPr lang="fr" sz="2000" dirty="0">
                <a:solidFill>
                  <a:srgbClr val="1A965E"/>
                </a:solidFill>
              </a:rPr>
              <a:t>(étape 5) </a:t>
            </a:r>
            <a:r>
              <a:rPr lang="fr" sz="2000" dirty="0"/>
              <a:t>et la </a:t>
            </a:r>
            <a:r>
              <a:rPr lang="fr" sz="2000" b="1" dirty="0"/>
              <a:t>surface de plancher intérieure totale </a:t>
            </a:r>
            <a:r>
              <a:rPr lang="fr" sz="2000" dirty="0">
                <a:solidFill>
                  <a:srgbClr val="1A965E"/>
                </a:solidFill>
              </a:rPr>
              <a:t>(étape 4 ) </a:t>
            </a:r>
            <a:r>
              <a:rPr lang="fr" sz="2000" dirty="0"/>
              <a:t>, [%]</a:t>
            </a:r>
            <a:endParaRPr lang="en-GB" sz="2000" b="1"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91230" y="6578600"/>
            <a:ext cx="2133600" cy="279400"/>
          </a:xfrm>
        </p:spPr>
        <p:txBody>
          <a:bodyPr/>
          <a:lstStyle/>
          <a:p>
            <a:fld id="{243FB592-B9A9-49AA-A86F-4031F7B97808}" type="slidenum">
              <a:rPr lang="en-US" smtClean="0"/>
              <a:t>11</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PROCÉDÉ D'ÉVALUATION</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1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42647" y="5244380"/>
            <a:ext cx="1893849" cy="1251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789571" y="5798690"/>
            <a:ext cx="445956" cy="523220"/>
          </a:xfrm>
          <a:prstGeom prst="rect">
            <a:avLst/>
          </a:prstGeom>
        </p:spPr>
        <p:txBody>
          <a:bodyPr wrap="none">
            <a:spAutoFit/>
          </a:bodyPr>
          <a:lstStyle/>
          <a:p>
            <a:r>
              <a:rPr lang="fr" sz="2800" b="1" u="sng" dirty="0">
                <a:solidFill>
                  <a:srgbClr val="FF0000"/>
                </a:solidFill>
                <a:effectLst>
                  <a:outerShdw blurRad="38100" dist="38100" dir="2700000" algn="tl">
                    <a:srgbClr val="000000">
                      <a:alpha val="43137"/>
                    </a:srgbClr>
                  </a:outerShdw>
                </a:effectLst>
              </a:rPr>
              <a:t>%</a:t>
            </a:r>
            <a:endParaRPr lang="en-US" sz="2800" b="1" u="sng" dirty="0">
              <a:solidFill>
                <a:srgbClr val="FF0000"/>
              </a:solidFill>
              <a:effectLst>
                <a:outerShdw blurRad="38100" dist="38100" dir="2700000" algn="tl">
                  <a:srgbClr val="000000">
                    <a:alpha val="43137"/>
                  </a:srgbClr>
                </a:outerShdw>
              </a:effectLst>
            </a:endParaRPr>
          </a:p>
        </p:txBody>
      </p:sp>
      <p:grpSp>
        <p:nvGrpSpPr>
          <p:cNvPr id="3" name="Groupe 2">
            <a:extLst>
              <a:ext uri="{FF2B5EF4-FFF2-40B4-BE49-F238E27FC236}">
                <a16:creationId xmlns:a16="http://schemas.microsoft.com/office/drawing/2014/main" id="{7945EC22-AAEC-2EB0-661F-D24613FB4FE8}"/>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5AEEC0E8-22AA-C493-21AF-149DBADA8928}"/>
                </a:ext>
              </a:extLst>
            </p:cNvPr>
            <p:cNvPicPr>
              <a:picLocks noChangeAspect="1"/>
            </p:cNvPicPr>
            <p:nvPr/>
          </p:nvPicPr>
          <p:blipFill>
            <a:blip r:embed="rId5"/>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D2252E9A-CFDE-3FAB-5C1E-B7DCC2F4737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a16="http://schemas.microsoft.com/office/drawing/2014/main" id="{238B6401-CDB7-0DDD-E7BC-3F67008CE24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254544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a:extLst>
              <a:ext uri="{FF2B5EF4-FFF2-40B4-BE49-F238E27FC236}">
                <a16:creationId xmlns:a16="http://schemas.microsoft.com/office/drawing/2014/main" id="{5EEEA3EF-E6A2-9324-8DF9-489284332C6E}"/>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73D50B90-7CAA-368E-026C-4ADB8D0B5611}"/>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837060CB-BA3C-755E-4349-7D242A2D90C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7996C1F8-E9BD-7C6D-758E-FD773F68242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49" y="1535426"/>
            <a:ext cx="9012061" cy="272773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dirty="0">
                <a:solidFill>
                  <a:schemeClr val="tx1">
                    <a:lumMod val="50000"/>
                    <a:lumOff val="50000"/>
                  </a:schemeClr>
                </a:solidFill>
              </a:rPr>
              <a:t>* Étapes de calcul 1 et 2 :</a:t>
            </a:r>
            <a:r>
              <a:rPr lang="fr" sz="2000" dirty="0"/>
              <a:t> </a:t>
            </a:r>
            <a:endParaRPr lang="it-IT" sz="2000" dirty="0"/>
          </a:p>
          <a:p>
            <a:pPr marL="457200" lvl="0" indent="-457200">
              <a:buFont typeface="+mj-lt"/>
              <a:buAutoNum type="arabicPeriod"/>
            </a:pPr>
            <a:r>
              <a:rPr lang="fr" sz="2000" b="1" dirty="0"/>
              <a:t>Estimer la PMV </a:t>
            </a:r>
            <a:r>
              <a:rPr lang="fr" sz="2000" dirty="0"/>
              <a:t>pour les espaces dans les bâtiments en cours de conception, en utilisant les conditions thermiques intérieures, les vêtements des occupants et le taux métabolique (activité) comme prévu pour l'utilisation des espaces intérieurs</a:t>
            </a:r>
          </a:p>
          <a:p>
            <a:pPr marL="693738" lvl="0" indent="-236538">
              <a:buFont typeface="Courier New" panose="02070309020205020404" pitchFamily="49" charset="0"/>
              <a:buChar char="o"/>
            </a:pPr>
            <a:r>
              <a:rPr lang="fr" sz="2000" dirty="0"/>
              <a:t>Pour </a:t>
            </a:r>
            <a:r>
              <a:rPr lang="fr" sz="2000" b="1" dirty="0"/>
              <a:t>les espaces climatisés mécaniquement, </a:t>
            </a:r>
            <a:r>
              <a:rPr lang="fr" sz="2000" dirty="0"/>
              <a:t>les conditions de conception (par exemple, la température de l'air , l'humidité, la vitesse) sont définies pour un confort intérieur acceptable</a:t>
            </a:r>
          </a:p>
          <a:p>
            <a:pPr marL="693738" lvl="0" indent="-236538">
              <a:buFont typeface="Courier New" panose="02070309020205020404" pitchFamily="49" charset="0"/>
              <a:buChar char="o"/>
            </a:pPr>
            <a:r>
              <a:rPr lang="fr" sz="2000" dirty="0"/>
              <a:t>Pour </a:t>
            </a:r>
            <a:r>
              <a:rPr lang="fr" sz="2000" b="1" dirty="0"/>
              <a:t>les espaces ventilés naturellement </a:t>
            </a:r>
            <a:r>
              <a:rPr lang="fr" sz="2000" dirty="0"/>
              <a:t>(pas de refroidissement mécanique), il faut estimer les conditions intérieures</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9550"/>
            <a:ext cx="2133600" cy="298450"/>
          </a:xfrm>
        </p:spPr>
        <p:txBody>
          <a:bodyPr/>
          <a:lstStyle/>
          <a:p>
            <a:fld id="{243FB592-B9A9-49AA-A86F-4031F7B97808}" type="slidenum">
              <a:rPr lang="en-US" smtClean="0"/>
              <a:t>12</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PHASE DE CONCEPTION</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19"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5959" y="4356692"/>
            <a:ext cx="2438400" cy="1916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9247" y="4984783"/>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440643" y="4984783"/>
            <a:ext cx="2331472" cy="369332"/>
          </a:xfrm>
          <a:prstGeom prst="rect">
            <a:avLst/>
          </a:prstGeom>
          <a:noFill/>
        </p:spPr>
        <p:txBody>
          <a:bodyPr wrap="none" rtlCol="0">
            <a:spAutoFit/>
          </a:bodyPr>
          <a:lstStyle/>
          <a:p>
            <a:r>
              <a:rPr lang="fr" dirty="0"/>
              <a:t>ZONE de confort thermique</a:t>
            </a:r>
            <a:endParaRPr lang="en-US" dirty="0"/>
          </a:p>
        </p:txBody>
      </p:sp>
      <p:pic>
        <p:nvPicPr>
          <p:cNvPr id="11" name="Picture 2">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98379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68223" y="1709590"/>
            <a:ext cx="7762970" cy="149943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spcBef>
                <a:spcPts val="0"/>
              </a:spcBef>
              <a:buFont typeface="+mj-lt"/>
              <a:buAutoNum type="arabicPeriod"/>
            </a:pPr>
            <a:r>
              <a:rPr lang="fr" sz="1800" b="1" dirty="0"/>
              <a:t>Estimer la PMV dans un espace sélectionné</a:t>
            </a:r>
            <a:endParaRPr lang="it-IT" sz="1800" dirty="0"/>
          </a:p>
          <a:p>
            <a:pPr marL="800100">
              <a:spcBef>
                <a:spcPts val="0"/>
              </a:spcBef>
              <a:buFont typeface="Courier New" panose="02070309020205020404" pitchFamily="49" charset="0"/>
              <a:buChar char="o"/>
            </a:pPr>
            <a:r>
              <a:rPr lang="fr" sz="1600" dirty="0"/>
              <a:t>Sélectionnez la température de l'air de conception ( bulbe sec - </a:t>
            </a:r>
            <a:r>
              <a:rPr lang="fr" sz="1600" dirty="0" err="1"/>
              <a:t>db </a:t>
            </a:r>
            <a:r>
              <a:rPr lang="fr" sz="1600" dirty="0"/>
              <a:t>) et l'humidité relative pour la fonction principale de l'espace , par exemple pour les bureaux 26(20) </a:t>
            </a:r>
            <a:r>
              <a:rPr lang="fr" sz="1600" baseline="30000" dirty="0" err="1"/>
              <a:t>o </a:t>
            </a:r>
            <a:r>
              <a:rPr lang="fr" sz="1600" dirty="0" err="1"/>
              <a:t>C </a:t>
            </a:r>
            <a:r>
              <a:rPr lang="fr" sz="1600" dirty="0"/>
              <a:t>et 45(35) % en été (hiver)</a:t>
            </a:r>
            <a:endParaRPr lang="en-US" sz="1600" dirty="0"/>
          </a:p>
          <a:p>
            <a:pPr marL="800100">
              <a:spcBef>
                <a:spcPts val="0"/>
              </a:spcBef>
              <a:buFont typeface="Courier New" panose="02070309020205020404" pitchFamily="49" charset="0"/>
              <a:buChar char="o"/>
            </a:pPr>
            <a:r>
              <a:rPr lang="fr" sz="1600" dirty="0"/>
              <a:t>Sélectionnez la vitesse de conception de l'air intérieur , par exemple 0,15 m/s</a:t>
            </a:r>
            <a:endParaRPr lang="en-US" sz="1600" dirty="0"/>
          </a:p>
          <a:p>
            <a:pPr marL="800100" lvl="0">
              <a:spcBef>
                <a:spcPts val="0"/>
              </a:spcBef>
              <a:buFont typeface="Courier New" panose="02070309020205020404" pitchFamily="49" charset="0"/>
              <a:buChar char="o"/>
            </a:pPr>
            <a:r>
              <a:rPr lang="fr" sz="1600" dirty="0"/>
              <a:t>température radiante moyenne des surfaces murales intérieures ( </a:t>
            </a:r>
            <a:r>
              <a:rPr lang="fr" sz="1600" baseline="30000" dirty="0" err="1"/>
              <a:t>o </a:t>
            </a:r>
            <a:r>
              <a:rPr lang="fr" sz="1600" dirty="0" err="1"/>
              <a:t>C </a:t>
            </a:r>
            <a:r>
              <a:rPr lang="fr" sz="1600" dirty="0"/>
              <a:t>)</a:t>
            </a:r>
          </a:p>
          <a:p>
            <a:pPr marL="457200" lvl="0" indent="0">
              <a:spcBef>
                <a:spcPts val="0"/>
              </a:spcBef>
              <a:buNone/>
            </a:pPr>
            <a:endParaRPr lang="en-US" sz="1800" i="1" dirty="0"/>
          </a:p>
          <a:p>
            <a:pPr marL="0" lvl="0" indent="0">
              <a:spcBef>
                <a:spcPts val="0"/>
              </a:spcBef>
              <a:buNone/>
            </a:pPr>
            <a:endParaRPr lang="en-US" sz="18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5900"/>
            <a:ext cx="2133600" cy="292100"/>
          </a:xfrm>
        </p:spPr>
        <p:txBody>
          <a:bodyPr/>
          <a:lstStyle/>
          <a:p>
            <a:fld id="{243FB592-B9A9-49AA-A86F-4031F7B97808}" type="slidenum">
              <a:rPr lang="en-US" smtClean="0"/>
              <a:t>13</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3" y="902208"/>
            <a:ext cx="9288371" cy="11583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MÉTHODE D'ÉVALUATION – PHASE DE CONCEPTION</a:t>
            </a:r>
            <a:r>
              <a:rPr lang="fr" b="1" dirty="0">
                <a:latin typeface="Calibri" panose="020F0502020204030204" pitchFamily="34" charset="0"/>
                <a:cs typeface="Calibri" panose="020F0502020204030204" pitchFamily="34" charset="0"/>
              </a:rPr>
              <a:t> </a:t>
            </a:r>
            <a:endParaRPr lang="en-US" b="1" dirty="0">
              <a:latin typeface="Calibri" panose="020F0502020204030204" pitchFamily="34" charset="0"/>
              <a:cs typeface="Calibri" panose="020F0502020204030204" pitchFamily="34" charset="0"/>
            </a:endParaRPr>
          </a:p>
          <a:p>
            <a:pPr marL="0" indent="0">
              <a:buNone/>
            </a:pPr>
            <a:r>
              <a:rPr lang="fr" u="sng" dirty="0">
                <a:latin typeface="Calibri" panose="020F0502020204030204" pitchFamily="34" charset="0"/>
                <a:cs typeface="Calibri" panose="020F0502020204030204" pitchFamily="34" charset="0"/>
              </a:rPr>
              <a:t>Bâtiments </a:t>
            </a:r>
            <a:r>
              <a:rPr lang="fr" b="1" u="sng" dirty="0">
                <a:latin typeface="Calibri" panose="020F0502020204030204" pitchFamily="34" charset="0"/>
                <a:cs typeface="Calibri" panose="020F0502020204030204" pitchFamily="34" charset="0"/>
              </a:rPr>
              <a:t>conditionnés mécaniquement</a:t>
            </a:r>
            <a:endParaRPr lang="it-IT" u="sng"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1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883889" y="3715112"/>
            <a:ext cx="7768405" cy="1600438"/>
          </a:xfrm>
          <a:prstGeom prst="rect">
            <a:avLst/>
          </a:prstGeom>
        </p:spPr>
        <p:txBody>
          <a:bodyPr wrap="square">
            <a:spAutoFit/>
          </a:bodyPr>
          <a:lstStyle/>
          <a:p>
            <a:pPr algn="just"/>
            <a:r>
              <a:rPr lang="fr" sz="1400" b="1" i="1" dirty="0"/>
              <a:t>La température radiante moyenne </a:t>
            </a:r>
            <a:r>
              <a:rPr lang="fr" sz="1400" i="1" dirty="0"/>
              <a:t>( </a:t>
            </a:r>
            <a:r>
              <a:rPr lang="fr" sz="1400" i="1" dirty="0" err="1"/>
              <a:t>mrt </a:t>
            </a:r>
            <a:r>
              <a:rPr lang="fr" sz="1400" i="1" dirty="0"/>
              <a:t>) est une variable clé dans les calculs thermiques pour le corps humain. C'est la température uniforme d'une enceinte imaginaire dans laquelle le transfert de chaleur rayonnante du corps humain est égal au transfert de chaleur rayonnante dans l'enceinte réelle non uniforme . La température radiante est la température d'une surface exposée dans l'environnement. Les températures des surfaces individuelles sont généralement combinées en une température radiante moyenne. Le </a:t>
            </a:r>
            <a:r>
              <a:rPr lang="fr" sz="1400" i="1" dirty="0" err="1"/>
              <a:t>mrt </a:t>
            </a:r>
            <a:r>
              <a:rPr lang="fr" sz="1400" i="1" dirty="0"/>
              <a:t>peut également être calculé à partir de la température des murs et des surfaces environnantes et de leurs positions par rapport à la personne.</a:t>
            </a:r>
          </a:p>
        </p:txBody>
      </p:sp>
      <p:sp>
        <p:nvSpPr>
          <p:cNvPr id="4" name="Double Brace 3"/>
          <p:cNvSpPr/>
          <p:nvPr/>
        </p:nvSpPr>
        <p:spPr>
          <a:xfrm>
            <a:off x="664092" y="3610806"/>
            <a:ext cx="8352263" cy="2317449"/>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3" name="Groupe 2">
            <a:extLst>
              <a:ext uri="{FF2B5EF4-FFF2-40B4-BE49-F238E27FC236}">
                <a16:creationId xmlns:a16="http://schemas.microsoft.com/office/drawing/2014/main" id="{DDF3D1B4-F97D-AEF9-6661-28F4E6CB670E}"/>
              </a:ext>
            </a:extLst>
          </p:cNvPr>
          <p:cNvGrpSpPr/>
          <p:nvPr/>
        </p:nvGrpSpPr>
        <p:grpSpPr>
          <a:xfrm>
            <a:off x="0" y="5928255"/>
            <a:ext cx="9144000" cy="939270"/>
            <a:chOff x="0" y="5918730"/>
            <a:chExt cx="9144000" cy="939270"/>
          </a:xfrm>
        </p:grpSpPr>
        <p:pic>
          <p:nvPicPr>
            <p:cNvPr id="7" name="Image 6">
              <a:extLst>
                <a:ext uri="{FF2B5EF4-FFF2-40B4-BE49-F238E27FC236}">
                  <a16:creationId xmlns:a16="http://schemas.microsoft.com/office/drawing/2014/main" id="{908F3DF8-68BF-269E-F18C-132108DC9D56}"/>
                </a:ext>
              </a:extLst>
            </p:cNvPr>
            <p:cNvPicPr>
              <a:picLocks noChangeAspect="1"/>
            </p:cNvPicPr>
            <p:nvPr/>
          </p:nvPicPr>
          <p:blipFill>
            <a:blip r:embed="rId4"/>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55456DBC-90C1-6B8A-F5C7-ED0B46E2913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a16="http://schemas.microsoft.com/office/drawing/2014/main" id="{B2A4606E-0BC9-159D-DF1C-B4DDAA6B225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137756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14050" y="1682260"/>
            <a:ext cx="8900850" cy="1520011"/>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800100">
              <a:spcBef>
                <a:spcPts val="0"/>
              </a:spcBef>
              <a:buFont typeface="Courier New" panose="02070309020205020404" pitchFamily="49" charset="0"/>
              <a:buChar char="o"/>
            </a:pPr>
            <a:r>
              <a:rPr lang="fr" sz="1800" dirty="0"/>
              <a:t>Déterminer l'activité physique principale des occupants (liée au taux métabolique), par exemple travail de bureau assis (1 met)</a:t>
            </a:r>
          </a:p>
          <a:p>
            <a:pPr marL="800100">
              <a:spcBef>
                <a:spcPts val="0"/>
              </a:spcBef>
              <a:buFont typeface="Courier New" panose="02070309020205020404" pitchFamily="49" charset="0"/>
              <a:buChar char="o"/>
            </a:pPr>
            <a:r>
              <a:rPr lang="fr" sz="1800" dirty="0"/>
              <a:t>Déterminer le type typique d' ensembles vestimentaires , par exemple des vêtements d'été légers pour l'intérieur (0,5 </a:t>
            </a:r>
            <a:r>
              <a:rPr lang="fr" sz="1800" dirty="0" err="1"/>
              <a:t>clo </a:t>
            </a:r>
            <a:r>
              <a:rPr lang="fr" sz="1800" dirty="0"/>
              <a:t>)</a:t>
            </a:r>
          </a:p>
          <a:p>
            <a:pPr marL="800100">
              <a:spcBef>
                <a:spcPts val="0"/>
              </a:spcBef>
              <a:buFont typeface="Courier New" panose="02070309020205020404" pitchFamily="49" charset="0"/>
              <a:buChar char="o"/>
            </a:pPr>
            <a:endParaRPr lang="en-US" sz="1800" dirty="0"/>
          </a:p>
          <a:p>
            <a:pPr marL="800100">
              <a:spcBef>
                <a:spcPts val="0"/>
              </a:spcBef>
              <a:buFont typeface="Courier New" panose="02070309020205020404" pitchFamily="49" charset="0"/>
              <a:buChar char="o"/>
            </a:pPr>
            <a:endParaRPr lang="en-US" sz="1800" dirty="0"/>
          </a:p>
          <a:p>
            <a:pPr marL="800100">
              <a:spcBef>
                <a:spcPts val="0"/>
              </a:spcBef>
              <a:buFont typeface="Courier New" panose="02070309020205020404" pitchFamily="49" charset="0"/>
              <a:buChar char="o"/>
            </a:pPr>
            <a:endParaRPr lang="en-US" sz="1800" dirty="0"/>
          </a:p>
          <a:p>
            <a:pPr marL="800100">
              <a:spcBef>
                <a:spcPts val="0"/>
              </a:spcBef>
              <a:buFont typeface="Courier New" panose="02070309020205020404" pitchFamily="49" charset="0"/>
              <a:buChar char="o"/>
            </a:pPr>
            <a:endParaRPr lang="en-US" sz="1800" dirty="0"/>
          </a:p>
          <a:p>
            <a:pPr marL="800100">
              <a:spcBef>
                <a:spcPts val="0"/>
              </a:spcBef>
              <a:buFont typeface="Courier New" panose="02070309020205020404" pitchFamily="49" charset="0"/>
              <a:buChar char="o"/>
            </a:pPr>
            <a:endParaRPr lang="en-US" sz="1800" dirty="0"/>
          </a:p>
          <a:p>
            <a:pPr marL="800100">
              <a:spcBef>
                <a:spcPts val="0"/>
              </a:spcBef>
              <a:buFont typeface="Courier New" panose="02070309020205020404" pitchFamily="49" charset="0"/>
              <a:buChar char="o"/>
            </a:pPr>
            <a:endParaRPr lang="en-US" sz="1800" dirty="0"/>
          </a:p>
          <a:p>
            <a:pPr marL="800100">
              <a:spcBef>
                <a:spcPts val="0"/>
              </a:spcBef>
              <a:buFont typeface="Courier New" panose="02070309020205020404" pitchFamily="49" charset="0"/>
              <a:buChar char="o"/>
            </a:pPr>
            <a:endParaRPr lang="en-US" sz="1800" dirty="0"/>
          </a:p>
          <a:p>
            <a:pPr marL="800100">
              <a:spcBef>
                <a:spcPts val="0"/>
              </a:spcBef>
              <a:buFont typeface="Courier New" panose="02070309020205020404" pitchFamily="49" charset="0"/>
              <a:buChar char="o"/>
            </a:pPr>
            <a:endParaRPr lang="en-US" sz="1800" dirty="0"/>
          </a:p>
          <a:p>
            <a:pPr marL="800100">
              <a:spcBef>
                <a:spcPts val="0"/>
              </a:spcBef>
              <a:buFont typeface="Courier New" panose="02070309020205020404" pitchFamily="49" charset="0"/>
              <a:buChar char="o"/>
            </a:pPr>
            <a:endParaRPr lang="en-US" sz="1800" dirty="0"/>
          </a:p>
          <a:p>
            <a:pPr marL="800100">
              <a:spcBef>
                <a:spcPts val="0"/>
              </a:spcBef>
              <a:buFont typeface="Courier New" panose="02070309020205020404" pitchFamily="49" charset="0"/>
              <a:buChar char="o"/>
            </a:pPr>
            <a:endParaRPr lang="en-US" sz="800" dirty="0"/>
          </a:p>
          <a:p>
            <a:pPr marL="800100">
              <a:spcBef>
                <a:spcPts val="0"/>
              </a:spcBef>
              <a:buFont typeface="Courier New" panose="02070309020205020404" pitchFamily="49" charset="0"/>
              <a:buChar char="o"/>
            </a:pPr>
            <a:r>
              <a:rPr lang="fr" sz="1800" dirty="0"/>
              <a:t>Calculer la PMV à l'aide de l'équation décrite dans la norme EN ISO 7730</a:t>
            </a:r>
          </a:p>
          <a:p>
            <a:pPr marL="457200" lvl="0" indent="0">
              <a:spcBef>
                <a:spcPts val="0"/>
              </a:spcBef>
              <a:buNone/>
            </a:pPr>
            <a:endParaRPr lang="en-US" sz="1800" i="1" dirty="0"/>
          </a:p>
          <a:p>
            <a:pPr marL="0" lvl="0" indent="0">
              <a:spcBef>
                <a:spcPts val="0"/>
              </a:spcBef>
              <a:buNone/>
            </a:pPr>
            <a:endParaRPr lang="en-US" sz="18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5900"/>
            <a:ext cx="2133600" cy="292100"/>
          </a:xfrm>
        </p:spPr>
        <p:txBody>
          <a:bodyPr/>
          <a:lstStyle/>
          <a:p>
            <a:fld id="{243FB592-B9A9-49AA-A86F-4031F7B97808}" type="slidenum">
              <a:rPr lang="en-US" smtClean="0"/>
              <a:t>14</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83494" y="985363"/>
            <a:ext cx="9288371" cy="11583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u="sng" dirty="0">
                <a:latin typeface="Calibri" panose="020F0502020204030204" pitchFamily="34" charset="0"/>
                <a:cs typeface="Calibri" panose="020F0502020204030204" pitchFamily="34" charset="0"/>
              </a:rPr>
              <a:t>MÉTHODE D'ÉVALUATION – PHASE DE CONCEPTION</a:t>
            </a:r>
            <a:r>
              <a:rPr lang="fr" sz="2000" b="1" dirty="0">
                <a:latin typeface="Calibri" panose="020F0502020204030204" pitchFamily="34" charset="0"/>
                <a:cs typeface="Calibri" panose="020F0502020204030204" pitchFamily="34" charset="0"/>
              </a:rPr>
              <a:t> </a:t>
            </a:r>
            <a:r>
              <a:rPr lang="fr" sz="1600" b="1" i="1" dirty="0">
                <a:cs typeface="Calibri" panose="020F0502020204030204" pitchFamily="34" charset="0"/>
              </a:rPr>
              <a:t>( Conditionné mécaniquement )</a:t>
            </a:r>
            <a:r>
              <a:rPr lang="fr" sz="2000" b="1" dirty="0">
                <a:latin typeface="Calibri" panose="020F0502020204030204" pitchFamily="34" charset="0"/>
                <a:cs typeface="Calibri" panose="020F0502020204030204" pitchFamily="34" charset="0"/>
              </a:rPr>
              <a:t> </a:t>
            </a:r>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1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7200" y="492495"/>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 1"/>
          <p:cNvGrpSpPr/>
          <p:nvPr/>
        </p:nvGrpSpPr>
        <p:grpSpPr>
          <a:xfrm>
            <a:off x="457200" y="3018649"/>
            <a:ext cx="4291688" cy="1883914"/>
            <a:chOff x="206544" y="3553796"/>
            <a:chExt cx="4744485" cy="2253246"/>
          </a:xfrm>
        </p:grpSpPr>
        <p:sp>
          <p:nvSpPr>
            <p:cNvPr id="12" name="Rectangle 11"/>
            <p:cNvSpPr/>
            <p:nvPr/>
          </p:nvSpPr>
          <p:spPr>
            <a:xfrm>
              <a:off x="206544" y="3553796"/>
              <a:ext cx="4744485" cy="368115"/>
            </a:xfrm>
            <a:prstGeom prst="rect">
              <a:avLst/>
            </a:prstGeom>
          </p:spPr>
          <p:txBody>
            <a:bodyPr wrap="none">
              <a:spAutoFit/>
            </a:bodyPr>
            <a:lstStyle/>
            <a:p>
              <a:r>
                <a:rPr lang="fr" sz="1400" dirty="0"/>
                <a:t>Taux métaboliques pour des activités typiques (ASHRAE)</a:t>
              </a:r>
              <a:endParaRPr lang="en-US" sz="1400" dirty="0"/>
            </a:p>
          </p:txBody>
        </p:sp>
        <p:pic>
          <p:nvPicPr>
            <p:cNvPr id="13"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881" y="3867535"/>
              <a:ext cx="3773981" cy="1939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 name="Group 2"/>
          <p:cNvGrpSpPr/>
          <p:nvPr/>
        </p:nvGrpSpPr>
        <p:grpSpPr>
          <a:xfrm>
            <a:off x="5103261" y="2973186"/>
            <a:ext cx="3585882" cy="2175414"/>
            <a:chOff x="5085982" y="3549608"/>
            <a:chExt cx="3585882" cy="2175414"/>
          </a:xfrm>
        </p:grpSpPr>
        <p:sp>
          <p:nvSpPr>
            <p:cNvPr id="14" name="Rectangle 13"/>
            <p:cNvSpPr/>
            <p:nvPr/>
          </p:nvSpPr>
          <p:spPr>
            <a:xfrm>
              <a:off x="5135657" y="3549608"/>
              <a:ext cx="3486532" cy="307777"/>
            </a:xfrm>
            <a:prstGeom prst="rect">
              <a:avLst/>
            </a:prstGeom>
          </p:spPr>
          <p:txBody>
            <a:bodyPr wrap="none">
              <a:spAutoFit/>
            </a:bodyPr>
            <a:lstStyle/>
            <a:p>
              <a:r>
                <a:rPr lang="fr" sz="1400" dirty="0"/>
                <a:t>Ensembles vestimentaires typiques (ASHRAE)</a:t>
              </a:r>
              <a:endParaRPr lang="en-US" sz="1400" dirty="0"/>
            </a:p>
          </p:txBody>
        </p:sp>
        <p:pic>
          <p:nvPicPr>
            <p:cNvPr id="1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5982" y="3902848"/>
              <a:ext cx="3585882" cy="1822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4" name="Groupe 3">
            <a:extLst>
              <a:ext uri="{FF2B5EF4-FFF2-40B4-BE49-F238E27FC236}">
                <a16:creationId xmlns:a16="http://schemas.microsoft.com/office/drawing/2014/main" id="{E1A88177-C9A5-D2B6-B6F0-B58FCDE53CF0}"/>
              </a:ext>
            </a:extLst>
          </p:cNvPr>
          <p:cNvGrpSpPr/>
          <p:nvPr/>
        </p:nvGrpSpPr>
        <p:grpSpPr>
          <a:xfrm>
            <a:off x="0" y="5928255"/>
            <a:ext cx="9144000" cy="939270"/>
            <a:chOff x="0" y="5918730"/>
            <a:chExt cx="9144000" cy="939270"/>
          </a:xfrm>
        </p:grpSpPr>
        <p:pic>
          <p:nvPicPr>
            <p:cNvPr id="7" name="Image 6">
              <a:extLst>
                <a:ext uri="{FF2B5EF4-FFF2-40B4-BE49-F238E27FC236}">
                  <a16:creationId xmlns:a16="http://schemas.microsoft.com/office/drawing/2014/main" id="{88E766B3-B4D9-3BB6-6778-30DEABF8D8E0}"/>
                </a:ext>
              </a:extLst>
            </p:cNvPr>
            <p:cNvPicPr>
              <a:picLocks noChangeAspect="1"/>
            </p:cNvPicPr>
            <p:nvPr/>
          </p:nvPicPr>
          <p:blipFill>
            <a:blip r:embed="rId6"/>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2BD91543-474B-00EE-47C1-45F985D83C2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6" name="Rectangle 15">
              <a:extLst>
                <a:ext uri="{FF2B5EF4-FFF2-40B4-BE49-F238E27FC236}">
                  <a16:creationId xmlns:a16="http://schemas.microsoft.com/office/drawing/2014/main" id="{8790E218-2979-8D2F-7396-FD32510EE3F3}"/>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119489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42903"/>
            <a:ext cx="8900850" cy="921517"/>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2"/>
            </a:pPr>
            <a:r>
              <a:rPr lang="fr" sz="2000" b="1" dirty="0"/>
              <a:t>Estimer PPD </a:t>
            </a:r>
            <a:r>
              <a:rPr lang="fr" sz="2000" dirty="0"/>
              <a:t>.</a:t>
            </a:r>
            <a:endParaRPr lang="en-US" sz="2000" dirty="0"/>
          </a:p>
          <a:p>
            <a:pPr marL="0" lvl="0" indent="0" algn="ctr">
              <a:buNone/>
            </a:pPr>
            <a:r>
              <a:rPr lang="fr" sz="2000" dirty="0"/>
              <a:t>PPD = 100 – 95 </a:t>
            </a:r>
            <a:r>
              <a:rPr lang="fr" sz="2000" dirty="0">
                <a:sym typeface="Wingdings"/>
              </a:rPr>
              <a:t></a:t>
            </a:r>
            <a:r>
              <a:rPr lang="fr" sz="2000" dirty="0"/>
              <a:t> </a:t>
            </a:r>
            <a:r>
              <a:rPr lang="fr" sz="2000" dirty="0" err="1"/>
              <a:t>exp </a:t>
            </a:r>
            <a:r>
              <a:rPr lang="fr" sz="2000" dirty="0"/>
              <a:t>[-( 0,03353 </a:t>
            </a:r>
            <a:r>
              <a:rPr lang="fr" sz="2000" dirty="0">
                <a:sym typeface="Wingdings"/>
              </a:rPr>
              <a:t> </a:t>
            </a:r>
            <a:r>
              <a:rPr lang="fr" sz="2000" dirty="0"/>
              <a:t>PMV </a:t>
            </a:r>
            <a:r>
              <a:rPr lang="fr" sz="2000" baseline="30000" dirty="0"/>
              <a:t>4</a:t>
            </a:r>
            <a:r>
              <a:rPr lang="fr" sz="2000" dirty="0"/>
              <a:t> + 0,2179</a:t>
            </a:r>
            <a:r>
              <a:rPr lang="fr" sz="2000" dirty="0">
                <a:sym typeface="Wingdings"/>
              </a:rPr>
              <a:t>  </a:t>
            </a:r>
            <a:r>
              <a:rPr lang="fr" sz="2000" dirty="0"/>
              <a:t>PMV </a:t>
            </a:r>
            <a:r>
              <a:rPr lang="fr" sz="2000" baseline="30000" dirty="0"/>
              <a:t>2 </a:t>
            </a:r>
            <a:r>
              <a:rPr lang="fr" sz="2000" dirty="0"/>
              <a:t>)]</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600"/>
            <a:ext cx="2133600" cy="273468"/>
          </a:xfrm>
        </p:spPr>
        <p:txBody>
          <a:bodyPr/>
          <a:lstStyle/>
          <a:p>
            <a:fld id="{243FB592-B9A9-49AA-A86F-4031F7B97808}" type="slidenum">
              <a:rPr lang="en-US" smtClean="0"/>
              <a:t>15</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sp>
        <p:nvSpPr>
          <p:cNvPr id="2" name="Rectangle 1"/>
          <p:cNvSpPr/>
          <p:nvPr/>
        </p:nvSpPr>
        <p:spPr>
          <a:xfrm>
            <a:off x="1468553" y="4416860"/>
            <a:ext cx="7630422" cy="646331"/>
          </a:xfrm>
          <a:prstGeom prst="rect">
            <a:avLst/>
          </a:prstGeom>
        </p:spPr>
        <p:txBody>
          <a:bodyPr wrap="square">
            <a:spAutoFit/>
          </a:bodyPr>
          <a:lstStyle/>
          <a:p>
            <a:pPr marL="285750" indent="-285750">
              <a:buFont typeface="Wingdings" panose="05000000000000000000" pitchFamily="2" charset="2"/>
              <a:buChar char="Ø"/>
            </a:pPr>
            <a:r>
              <a:rPr lang="fr" b="1" dirty="0"/>
              <a:t>Plusieurs codes informatiques sont disponibles qui prédisent PMV et PPD</a:t>
            </a:r>
            <a:endParaRPr lang="en-US" b="1" dirty="0"/>
          </a:p>
          <a:p>
            <a:pPr indent="284163"/>
            <a:r>
              <a:rPr lang="fr" i="1" dirty="0"/>
              <a:t>par ex . Outil </a:t>
            </a:r>
            <a:endParaRPr lang="en-US" i="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0230" y="4334195"/>
            <a:ext cx="842727" cy="81165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798690" y="5213113"/>
            <a:ext cx="5393847" cy="369332"/>
          </a:xfrm>
          <a:prstGeom prst="rect">
            <a:avLst/>
          </a:prstGeom>
        </p:spPr>
        <p:txBody>
          <a:bodyPr wrap="square">
            <a:spAutoFit/>
          </a:bodyPr>
          <a:lstStyle/>
          <a:p>
            <a:r>
              <a:rPr lang="fr" b="1" dirty="0"/>
              <a:t>Outil en ligne http :// comfort.cbe.berkeley.edu  </a:t>
            </a:r>
            <a:endParaRPr lang="en-US" b="1" dirty="0"/>
          </a:p>
        </p:txBody>
      </p:sp>
      <p:sp>
        <p:nvSpPr>
          <p:cNvPr id="13"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8881420" cy="99258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800" b="1" u="sng" dirty="0">
                <a:latin typeface="Calibri" panose="020F0502020204030204" pitchFamily="34" charset="0"/>
                <a:cs typeface="Calibri" panose="020F0502020204030204" pitchFamily="34" charset="0"/>
              </a:rPr>
              <a:t>MÉTHODE D'ÉVALUATION – PHASE DE CONCEPTION</a:t>
            </a:r>
            <a:r>
              <a:rPr lang="fr" sz="1800" b="1" dirty="0">
                <a:latin typeface="Calibri" panose="020F0502020204030204" pitchFamily="34" charset="0"/>
                <a:cs typeface="Calibri" panose="020F0502020204030204" pitchFamily="34" charset="0"/>
              </a:rPr>
              <a:t> </a:t>
            </a:r>
            <a:r>
              <a:rPr lang="fr" sz="1400" b="1" i="1" dirty="0">
                <a:cs typeface="Calibri" panose="020F0502020204030204" pitchFamily="34" charset="0"/>
              </a:rPr>
              <a:t>(Conditionné mécaniquement </a:t>
            </a:r>
            <a:r>
              <a:rPr lang="fr" sz="1800" b="1" i="1" dirty="0">
                <a:cs typeface="Calibri" panose="020F0502020204030204" pitchFamily="34" charset="0"/>
              </a:rPr>
              <a:t>)</a:t>
            </a:r>
            <a:r>
              <a:rPr lang="fr" sz="1800" b="1" dirty="0">
                <a:latin typeface="Calibri" panose="020F0502020204030204" pitchFamily="34" charset="0"/>
                <a:cs typeface="Calibri" panose="020F0502020204030204" pitchFamily="34" charset="0"/>
              </a:rPr>
              <a:t> </a:t>
            </a:r>
          </a:p>
        </p:txBody>
      </p:sp>
      <p:pic>
        <p:nvPicPr>
          <p:cNvPr id="12"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170878" y="2767048"/>
            <a:ext cx="7973122" cy="1015663"/>
          </a:xfrm>
          <a:prstGeom prst="rect">
            <a:avLst/>
          </a:prstGeom>
        </p:spPr>
        <p:txBody>
          <a:bodyPr wrap="square">
            <a:spAutoFit/>
          </a:bodyPr>
          <a:lstStyle/>
          <a:p>
            <a:pPr lvl="0"/>
            <a:r>
              <a:rPr lang="fr" sz="2000" dirty="0"/>
              <a:t>Conditions ambiantes thermiques acceptables pour le confort général :</a:t>
            </a:r>
          </a:p>
          <a:p>
            <a:pPr lvl="0"/>
            <a:r>
              <a:rPr lang="fr" sz="2000" dirty="0"/>
              <a:t> </a:t>
            </a:r>
            <a:r>
              <a:rPr lang="fr" sz="2000" dirty="0">
                <a:solidFill>
                  <a:prstClr val="black"/>
                </a:solidFill>
              </a:rPr>
              <a:t>0,5 </a:t>
            </a:r>
            <a:r>
              <a:rPr lang="fr" sz="2000" dirty="0">
                <a:solidFill>
                  <a:prstClr val="black"/>
                </a:solidFill>
                <a:sym typeface="Symbol"/>
              </a:rPr>
              <a:t> </a:t>
            </a:r>
            <a:r>
              <a:rPr lang="fr" sz="2000" dirty="0">
                <a:solidFill>
                  <a:prstClr val="black"/>
                </a:solidFill>
              </a:rPr>
              <a:t>PMV </a:t>
            </a:r>
            <a:r>
              <a:rPr lang="fr" sz="2000" dirty="0">
                <a:solidFill>
                  <a:prstClr val="black"/>
                </a:solidFill>
                <a:sym typeface="Symbol"/>
              </a:rPr>
              <a:t> </a:t>
            </a:r>
            <a:r>
              <a:rPr lang="fr" sz="2000" dirty="0">
                <a:solidFill>
                  <a:prstClr val="black"/>
                </a:solidFill>
              </a:rPr>
              <a:t>0,5 </a:t>
            </a:r>
            <a:r>
              <a:rPr lang="fr" sz="2000" dirty="0"/>
              <a:t>et</a:t>
            </a:r>
            <a:endParaRPr lang="en-US" sz="2000" dirty="0"/>
          </a:p>
          <a:p>
            <a:pPr lvl="0"/>
            <a:r>
              <a:rPr lang="fr" sz="2000" dirty="0"/>
              <a:t>PPP </a:t>
            </a:r>
            <a:r>
              <a:rPr lang="fr" sz="2000" dirty="0">
                <a:solidFill>
                  <a:prstClr val="black"/>
                </a:solidFill>
                <a:sym typeface="Symbol"/>
              </a:rPr>
              <a:t> </a:t>
            </a:r>
            <a:r>
              <a:rPr lang="fr" sz="2000" dirty="0"/>
              <a:t>10 %</a:t>
            </a:r>
          </a:p>
        </p:txBody>
      </p:sp>
      <p:pic>
        <p:nvPicPr>
          <p:cNvPr id="1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6155" y="2782310"/>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e 5">
            <a:extLst>
              <a:ext uri="{FF2B5EF4-FFF2-40B4-BE49-F238E27FC236}">
                <a16:creationId xmlns:a16="http://schemas.microsoft.com/office/drawing/2014/main" id="{509A67A1-FC06-7F84-8D0E-5DC2DE2A1249}"/>
              </a:ext>
            </a:extLst>
          </p:cNvPr>
          <p:cNvGrpSpPr/>
          <p:nvPr/>
        </p:nvGrpSpPr>
        <p:grpSpPr>
          <a:xfrm>
            <a:off x="0" y="5928255"/>
            <a:ext cx="9144000" cy="939270"/>
            <a:chOff x="0" y="5918730"/>
            <a:chExt cx="9144000" cy="939270"/>
          </a:xfrm>
        </p:grpSpPr>
        <p:pic>
          <p:nvPicPr>
            <p:cNvPr id="7" name="Image 6">
              <a:extLst>
                <a:ext uri="{FF2B5EF4-FFF2-40B4-BE49-F238E27FC236}">
                  <a16:creationId xmlns:a16="http://schemas.microsoft.com/office/drawing/2014/main" id="{A8EDC2E4-CBAE-4152-F675-BBAE8B6B9224}"/>
                </a:ext>
              </a:extLst>
            </p:cNvPr>
            <p:cNvPicPr>
              <a:picLocks noChangeAspect="1"/>
            </p:cNvPicPr>
            <p:nvPr/>
          </p:nvPicPr>
          <p:blipFill>
            <a:blip r:embed="rId6"/>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B0EA8517-DCB1-4D7A-A5F3-C362088111C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5" name="Rectangle 14">
              <a:extLst>
                <a:ext uri="{FF2B5EF4-FFF2-40B4-BE49-F238E27FC236}">
                  <a16:creationId xmlns:a16="http://schemas.microsoft.com/office/drawing/2014/main" id="{9C4ADEB8-ED8E-17AB-4D18-B8DAAC55034E}"/>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6284708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761673"/>
                <a:ext cx="8900850" cy="147671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a:pPr>
                <a:r>
                  <a:rPr lang="fr" sz="2000" b="1" dirty="0"/>
                  <a:t>Calculer la moyenne mobile de la température extérieure ( </a:t>
                </a:r>
                <a:r>
                  <a:rPr lang="fr" sz="2000" b="1" dirty="0" err="1"/>
                  <a:t>T </a:t>
                </a:r>
                <a:r>
                  <a:rPr lang="fr" sz="2000" b="1" baseline="-25000" dirty="0" err="1"/>
                  <a:t>rm </a:t>
                </a:r>
                <a:r>
                  <a:rPr lang="fr" sz="2000" b="1" dirty="0"/>
                  <a:t>)</a:t>
                </a:r>
                <a:endParaRPr lang="en-US" sz="2000" dirty="0"/>
              </a:p>
              <a:p>
                <a:pPr marL="457200" lvl="0" indent="0">
                  <a:buNone/>
                </a:pPr>
                <a:r>
                  <a:rPr lang="fr" sz="2000" dirty="0" err="1"/>
                  <a:t>T </a:t>
                </a:r>
                <a:r>
                  <a:rPr lang="fr" sz="2000" baseline="-25000" dirty="0" err="1"/>
                  <a:t>rm </a:t>
                </a:r>
                <a:r>
                  <a:rPr lang="fr" sz="2000" dirty="0"/>
                  <a:t>= </a:t>
                </a:r>
                <a14:m>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a:rPr>
                          <m:t>(</m:t>
                        </m:r>
                        <m:sSub>
                          <m:sSubPr>
                            <m:ctrlPr>
                              <a:rPr lang="en-US" sz="2000" b="0" i="1" smtClean="0">
                                <a:latin typeface="Cambria Math" panose="02040503050406030204" pitchFamily="18" charset="0"/>
                              </a:rPr>
                            </m:ctrlPr>
                          </m:sSubPr>
                          <m:e>
                            <m:r>
                              <a:rPr lang="en-US" sz="2000" b="0" i="1" smtClean="0">
                                <a:latin typeface="Cambria Math"/>
                              </a:rPr>
                              <m:t>𝑇</m:t>
                            </m:r>
                          </m:e>
                          <m:sub>
                            <m:r>
                              <a:rPr lang="en-US" sz="2000" b="0" i="1" smtClean="0">
                                <a:latin typeface="Cambria Math"/>
                              </a:rPr>
                              <m:t>𝑜𝑑</m:t>
                            </m:r>
                            <m:r>
                              <a:rPr lang="en-US" sz="2000" b="0" i="1" smtClean="0">
                                <a:latin typeface="Cambria Math"/>
                              </a:rPr>
                              <m:t>−</m:t>
                            </m:r>
                            <m:r>
                              <a:rPr lang="en-US" sz="2000" b="0" i="1" smtClean="0">
                                <a:latin typeface="Cambria Math"/>
                              </a:rPr>
                              <m:t>1</m:t>
                            </m:r>
                          </m:sub>
                        </m:sSub>
                        <m:r>
                          <a:rPr lang="en-US" sz="2000" b="0" i="1" smtClean="0">
                            <a:latin typeface="Cambria Math"/>
                          </a:rPr>
                          <m:t>+</m:t>
                        </m:r>
                        <m:r>
                          <a:rPr lang="en-US" sz="2000" b="0" i="1" smtClean="0">
                            <a:latin typeface="Cambria Math"/>
                          </a:rPr>
                          <m:t>0</m:t>
                        </m:r>
                        <m:r>
                          <a:rPr lang="en-US" sz="2000" b="0" i="1" smtClean="0">
                            <a:latin typeface="Cambria Math"/>
                          </a:rPr>
                          <m:t>.</m:t>
                        </m:r>
                        <m:r>
                          <a:rPr lang="en-US" sz="2000" b="0" i="1" smtClean="0">
                            <a:latin typeface="Cambria Math"/>
                          </a:rPr>
                          <m:t>8</m:t>
                        </m:r>
                        <m:sSub>
                          <m:sSubPr>
                            <m:ctrlPr>
                              <a:rPr lang="en-US" sz="2000" b="0" i="1" smtClean="0">
                                <a:latin typeface="Cambria Math" panose="02040503050406030204" pitchFamily="18" charset="0"/>
                              </a:rPr>
                            </m:ctrlPr>
                          </m:sSubPr>
                          <m:e>
                            <m:r>
                              <a:rPr lang="en-US" sz="2000" b="0" i="1" smtClean="0">
                                <a:latin typeface="Cambria Math"/>
                              </a:rPr>
                              <m:t>𝑇</m:t>
                            </m:r>
                          </m:e>
                          <m:sub>
                            <m:r>
                              <a:rPr lang="en-US" sz="2000" b="0" i="1" smtClean="0">
                                <a:latin typeface="Cambria Math"/>
                              </a:rPr>
                              <m:t>𝑜𝑑</m:t>
                            </m:r>
                            <m:r>
                              <a:rPr lang="en-US" sz="2000" b="0" i="1" smtClean="0">
                                <a:latin typeface="Cambria Math"/>
                              </a:rPr>
                              <m:t>−</m:t>
                            </m:r>
                            <m:r>
                              <a:rPr lang="en-US" sz="2000" b="0" i="1" smtClean="0">
                                <a:latin typeface="Cambria Math"/>
                              </a:rPr>
                              <m:t>2</m:t>
                            </m:r>
                          </m:sub>
                        </m:sSub>
                        <m:r>
                          <a:rPr lang="en-US" sz="2000" b="0" i="1" smtClean="0">
                            <a:latin typeface="Cambria Math"/>
                          </a:rPr>
                          <m:t>+</m:t>
                        </m:r>
                        <m:r>
                          <a:rPr lang="en-US" sz="2000" b="0" i="1" smtClean="0">
                            <a:latin typeface="Cambria Math"/>
                          </a:rPr>
                          <m:t>0</m:t>
                        </m:r>
                        <m:r>
                          <a:rPr lang="en-US" sz="2000" b="0" i="1" smtClean="0">
                            <a:latin typeface="Cambria Math"/>
                          </a:rPr>
                          <m:t>.</m:t>
                        </m:r>
                        <m:r>
                          <a:rPr lang="en-US" sz="2000" b="0" i="1" smtClean="0">
                            <a:latin typeface="Cambria Math"/>
                          </a:rPr>
                          <m:t>6</m:t>
                        </m:r>
                        <m:sSub>
                          <m:sSubPr>
                            <m:ctrlPr>
                              <a:rPr lang="en-US" sz="2000" b="0" i="1" smtClean="0">
                                <a:latin typeface="Cambria Math" panose="02040503050406030204" pitchFamily="18" charset="0"/>
                              </a:rPr>
                            </m:ctrlPr>
                          </m:sSubPr>
                          <m:e>
                            <m:r>
                              <a:rPr lang="en-US" sz="2000" b="0" i="1" smtClean="0">
                                <a:latin typeface="Cambria Math"/>
                              </a:rPr>
                              <m:t>𝑇</m:t>
                            </m:r>
                          </m:e>
                          <m:sub>
                            <m:r>
                              <a:rPr lang="en-US" sz="2000" b="0" i="1" smtClean="0">
                                <a:latin typeface="Cambria Math"/>
                              </a:rPr>
                              <m:t>𝑜𝑑</m:t>
                            </m:r>
                            <m:r>
                              <a:rPr lang="en-US" sz="2000" b="0" i="1" smtClean="0">
                                <a:latin typeface="Cambria Math"/>
                              </a:rPr>
                              <m:t>−</m:t>
                            </m:r>
                            <m:r>
                              <a:rPr lang="en-US" sz="2000" b="0" i="1" smtClean="0">
                                <a:latin typeface="Cambria Math"/>
                              </a:rPr>
                              <m:t>3</m:t>
                            </m:r>
                          </m:sub>
                        </m:sSub>
                        <m:r>
                          <a:rPr lang="en-US" sz="2000" b="0" i="1" smtClean="0">
                            <a:latin typeface="Cambria Math"/>
                          </a:rPr>
                          <m:t>+</m:t>
                        </m:r>
                        <m:r>
                          <a:rPr lang="en-US" sz="2000" b="0" i="1" smtClean="0">
                            <a:latin typeface="Cambria Math"/>
                          </a:rPr>
                          <m:t>0</m:t>
                        </m:r>
                        <m:r>
                          <a:rPr lang="en-US" sz="2000" b="0" i="1" smtClean="0">
                            <a:latin typeface="Cambria Math"/>
                          </a:rPr>
                          <m:t>.</m:t>
                        </m:r>
                        <m:r>
                          <a:rPr lang="en-US" sz="2000" b="0" i="1" smtClean="0">
                            <a:latin typeface="Cambria Math"/>
                          </a:rPr>
                          <m:t>5</m:t>
                        </m:r>
                        <m:sSub>
                          <m:sSubPr>
                            <m:ctrlPr>
                              <a:rPr lang="en-US" sz="2000" b="0" i="1" smtClean="0">
                                <a:latin typeface="Cambria Math" panose="02040503050406030204" pitchFamily="18" charset="0"/>
                              </a:rPr>
                            </m:ctrlPr>
                          </m:sSubPr>
                          <m:e>
                            <m:r>
                              <a:rPr lang="en-US" sz="2000" b="0" i="1" smtClean="0">
                                <a:latin typeface="Cambria Math"/>
                              </a:rPr>
                              <m:t>𝑇</m:t>
                            </m:r>
                          </m:e>
                          <m:sub>
                            <m:r>
                              <a:rPr lang="en-US" sz="2000" b="0" i="1" smtClean="0">
                                <a:latin typeface="Cambria Math"/>
                              </a:rPr>
                              <m:t>𝑜𝑑</m:t>
                            </m:r>
                            <m:r>
                              <a:rPr lang="en-US" sz="2000" b="0" i="1" smtClean="0">
                                <a:latin typeface="Cambria Math"/>
                              </a:rPr>
                              <m:t>−</m:t>
                            </m:r>
                            <m:r>
                              <a:rPr lang="en-US" sz="2000" b="0" i="1" smtClean="0">
                                <a:latin typeface="Cambria Math"/>
                              </a:rPr>
                              <m:t>4</m:t>
                            </m:r>
                          </m:sub>
                        </m:sSub>
                        <m:r>
                          <a:rPr lang="en-US" sz="2000" b="0" i="1" smtClean="0">
                            <a:latin typeface="Cambria Math"/>
                          </a:rPr>
                          <m:t>+</m:t>
                        </m:r>
                        <m:r>
                          <a:rPr lang="en-US" sz="2000" b="0" i="1" smtClean="0">
                            <a:latin typeface="Cambria Math"/>
                          </a:rPr>
                          <m:t>0</m:t>
                        </m:r>
                        <m:r>
                          <a:rPr lang="en-US" sz="2000" b="0" i="1" smtClean="0">
                            <a:latin typeface="Cambria Math"/>
                          </a:rPr>
                          <m:t>.</m:t>
                        </m:r>
                        <m:r>
                          <a:rPr lang="en-US" sz="2000" b="0" i="1" smtClean="0">
                            <a:latin typeface="Cambria Math"/>
                          </a:rPr>
                          <m:t>4</m:t>
                        </m:r>
                        <m:sSub>
                          <m:sSubPr>
                            <m:ctrlPr>
                              <a:rPr lang="en-US" sz="2000" b="0" i="1" smtClean="0">
                                <a:latin typeface="Cambria Math" panose="02040503050406030204" pitchFamily="18" charset="0"/>
                              </a:rPr>
                            </m:ctrlPr>
                          </m:sSubPr>
                          <m:e>
                            <m:r>
                              <a:rPr lang="en-US" sz="2000" b="0" i="1" smtClean="0">
                                <a:latin typeface="Cambria Math"/>
                              </a:rPr>
                              <m:t>𝑇</m:t>
                            </m:r>
                          </m:e>
                          <m:sub>
                            <m:r>
                              <a:rPr lang="en-US" sz="2000" b="0" i="1" smtClean="0">
                                <a:latin typeface="Cambria Math"/>
                              </a:rPr>
                              <m:t>𝑜𝑑</m:t>
                            </m:r>
                            <m:r>
                              <a:rPr lang="en-US" sz="2000" b="0" i="1" smtClean="0">
                                <a:latin typeface="Cambria Math"/>
                              </a:rPr>
                              <m:t>−</m:t>
                            </m:r>
                            <m:r>
                              <a:rPr lang="en-US" sz="2000" b="0" i="1" smtClean="0">
                                <a:latin typeface="Cambria Math"/>
                              </a:rPr>
                              <m:t>5</m:t>
                            </m:r>
                          </m:sub>
                        </m:sSub>
                        <m:r>
                          <a:rPr lang="en-US" sz="2000" b="0" i="1" smtClean="0">
                            <a:latin typeface="Cambria Math"/>
                          </a:rPr>
                          <m:t>+</m:t>
                        </m:r>
                        <m:r>
                          <a:rPr lang="en-US" sz="2000" b="0" i="1" smtClean="0">
                            <a:latin typeface="Cambria Math"/>
                          </a:rPr>
                          <m:t>0</m:t>
                        </m:r>
                        <m:r>
                          <a:rPr lang="en-US" sz="2000" b="0" i="1" smtClean="0">
                            <a:latin typeface="Cambria Math"/>
                          </a:rPr>
                          <m:t>.</m:t>
                        </m:r>
                        <m:r>
                          <a:rPr lang="en-US" sz="2000" b="0" i="1" smtClean="0">
                            <a:latin typeface="Cambria Math"/>
                          </a:rPr>
                          <m:t>3</m:t>
                        </m:r>
                        <m:sSub>
                          <m:sSubPr>
                            <m:ctrlPr>
                              <a:rPr lang="en-US" sz="2000" b="0" i="1" smtClean="0">
                                <a:latin typeface="Cambria Math" panose="02040503050406030204" pitchFamily="18" charset="0"/>
                              </a:rPr>
                            </m:ctrlPr>
                          </m:sSubPr>
                          <m:e>
                            <m:r>
                              <a:rPr lang="en-US" sz="2000" b="0" i="1" smtClean="0">
                                <a:latin typeface="Cambria Math"/>
                              </a:rPr>
                              <m:t>𝑇</m:t>
                            </m:r>
                          </m:e>
                          <m:sub>
                            <m:r>
                              <a:rPr lang="en-US" sz="2000" b="0" i="1" smtClean="0">
                                <a:latin typeface="Cambria Math"/>
                              </a:rPr>
                              <m:t>𝑜𝑑</m:t>
                            </m:r>
                            <m:r>
                              <a:rPr lang="en-US" sz="2000" b="0" i="1" smtClean="0">
                                <a:latin typeface="Cambria Math"/>
                              </a:rPr>
                              <m:t>−</m:t>
                            </m:r>
                            <m:r>
                              <a:rPr lang="en-US" sz="2000" b="0" i="1" smtClean="0">
                                <a:latin typeface="Cambria Math"/>
                              </a:rPr>
                              <m:t>6</m:t>
                            </m:r>
                          </m:sub>
                        </m:sSub>
                        <m:r>
                          <a:rPr lang="en-US" sz="2000" b="0" i="1" smtClean="0">
                            <a:latin typeface="Cambria Math"/>
                          </a:rPr>
                          <m:t>+</m:t>
                        </m:r>
                        <m:r>
                          <a:rPr lang="en-US" sz="2000" b="0" i="1" smtClean="0">
                            <a:latin typeface="Cambria Math"/>
                          </a:rPr>
                          <m:t>0</m:t>
                        </m:r>
                        <m:r>
                          <a:rPr lang="en-US" sz="2000" b="0" i="1" smtClean="0">
                            <a:latin typeface="Cambria Math"/>
                          </a:rPr>
                          <m:t>.</m:t>
                        </m:r>
                        <m:r>
                          <a:rPr lang="en-US" sz="2000" b="0" i="1" smtClean="0">
                            <a:latin typeface="Cambria Math"/>
                          </a:rPr>
                          <m:t>2</m:t>
                        </m:r>
                        <m:sSub>
                          <m:sSubPr>
                            <m:ctrlPr>
                              <a:rPr lang="en-US" sz="2000" b="0" i="1" smtClean="0">
                                <a:latin typeface="Cambria Math" panose="02040503050406030204" pitchFamily="18" charset="0"/>
                              </a:rPr>
                            </m:ctrlPr>
                          </m:sSubPr>
                          <m:e>
                            <m:r>
                              <a:rPr lang="en-US" sz="2000" b="0" i="1" smtClean="0">
                                <a:latin typeface="Cambria Math"/>
                              </a:rPr>
                              <m:t>𝑇</m:t>
                            </m:r>
                          </m:e>
                          <m:sub>
                            <m:r>
                              <a:rPr lang="en-US" sz="2000" b="0" i="1" smtClean="0">
                                <a:latin typeface="Cambria Math"/>
                              </a:rPr>
                              <m:t>𝑜𝑑</m:t>
                            </m:r>
                            <m:r>
                              <a:rPr lang="en-US" sz="2000" b="0" i="1" smtClean="0">
                                <a:latin typeface="Cambria Math"/>
                              </a:rPr>
                              <m:t>−</m:t>
                            </m:r>
                            <m:r>
                              <a:rPr lang="en-US" sz="2000" b="0" i="1" smtClean="0">
                                <a:latin typeface="Cambria Math"/>
                              </a:rPr>
                              <m:t>7</m:t>
                            </m:r>
                          </m:sub>
                        </m:sSub>
                        <m:r>
                          <a:rPr lang="en-US" sz="2000" b="0" i="1" smtClean="0">
                            <a:latin typeface="Cambria Math"/>
                          </a:rPr>
                          <m:t>)</m:t>
                        </m:r>
                      </m:num>
                      <m:den>
                        <m:r>
                          <a:rPr lang="en-US" sz="2000" b="0" i="1" smtClean="0">
                            <a:latin typeface="Cambria Math"/>
                          </a:rPr>
                          <m:t>3</m:t>
                        </m:r>
                        <m:r>
                          <a:rPr lang="en-US" sz="2000" b="0" i="1" smtClean="0">
                            <a:latin typeface="Cambria Math"/>
                          </a:rPr>
                          <m:t>.</m:t>
                        </m:r>
                        <m:r>
                          <a:rPr lang="en-US" sz="2000" b="0" i="1" smtClean="0">
                            <a:latin typeface="Cambria Math"/>
                          </a:rPr>
                          <m:t>8</m:t>
                        </m:r>
                      </m:den>
                    </m:f>
                  </m:oMath>
                </a14:m>
                <a:endParaRPr lang="en-US" sz="2000" dirty="0"/>
              </a:p>
              <a:p>
                <a:pPr marL="457200" lvl="0" indent="0">
                  <a:buNone/>
                </a:pPr>
                <a:r>
                  <a:rPr lang="fr" sz="1600" dirty="0"/>
                  <a:t>où T </a:t>
                </a:r>
                <a:r>
                  <a:rPr lang="fr" sz="1600" baseline="-25000" dirty="0"/>
                  <a:t>o d </a:t>
                </a:r>
                <a:r>
                  <a:rPr lang="fr" sz="1600" dirty="0"/>
                  <a:t>est la température extérieure moyenne journalière de la veille (T </a:t>
                </a:r>
                <a:r>
                  <a:rPr lang="fr" sz="1600" baseline="-25000" dirty="0"/>
                  <a:t>od-1 </a:t>
                </a:r>
                <a:r>
                  <a:rPr lang="fr" sz="1600" dirty="0"/>
                  <a:t>), de la veille (T </a:t>
                </a:r>
                <a:r>
                  <a:rPr lang="fr" sz="1600" baseline="-25000" dirty="0"/>
                  <a:t>od-2 </a:t>
                </a:r>
                <a:r>
                  <a:rPr lang="fr" sz="1600" dirty="0"/>
                  <a:t>) etc.</a:t>
                </a:r>
              </a:p>
            </p:txBody>
          </p:sp>
        </mc:Choice>
        <mc:Fallback xmlns="">
          <p:sp>
            <p:nvSpPr>
              <p:cNvPr id="9" name="Segnaposto contenuto 2">
                <a:extLst>
                  <a:ext uri="{FF2B5EF4-FFF2-40B4-BE49-F238E27FC236}">
                    <a16:creationId xmlns:a16="http://schemas.microsoft.com/office/drawing/2014/main" id="{86F2EB93-A63A-4210-B86A-E5FCAD7D8D7F}"/>
                  </a:ext>
                </a:extLst>
              </p:cNvPr>
              <p:cNvSpPr txBox="1">
                <a:spLocks noRot="1" noChangeAspect="1" noMove="1" noResize="1" noEditPoints="1" noAdjustHandles="1" noChangeArrowheads="1" noChangeShapeType="1" noTextEdit="1"/>
              </p:cNvSpPr>
              <p:nvPr/>
            </p:nvSpPr>
            <p:spPr>
              <a:xfrm>
                <a:off x="243150" y="1761673"/>
                <a:ext cx="8900850" cy="1476716"/>
              </a:xfrm>
              <a:prstGeom prst="rect">
                <a:avLst/>
              </a:prstGeom>
              <a:blipFill>
                <a:blip r:embed="rId2"/>
                <a:stretch>
                  <a:fillRect l="-753" t="-2893"/>
                </a:stretch>
              </a:blipFill>
            </p:spPr>
            <p:txBody>
              <a:bodyPr/>
              <a:lstStyle/>
              <a:p>
                <a:r>
                  <a:rPr lang="fr-FR">
                    <a:noFill/>
                  </a:rPr>
                  <a:t> </a:t>
                </a:r>
              </a:p>
            </p:txBody>
          </p:sp>
        </mc:Fallback>
      </mc:AlternateContent>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16</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sp>
        <p:nvSpPr>
          <p:cNvPr id="13"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8881420" cy="95444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800" b="1" u="sng" dirty="0">
                <a:latin typeface="Calibri" panose="020F0502020204030204" pitchFamily="34" charset="0"/>
                <a:cs typeface="Calibri" panose="020F0502020204030204" pitchFamily="34" charset="0"/>
              </a:rPr>
              <a:t>MÉTHODE D'ÉVALUATION – PHASE DE CONCEPTION</a:t>
            </a:r>
            <a:r>
              <a:rPr lang="fr" sz="1800" b="1" dirty="0">
                <a:latin typeface="Calibri" panose="020F0502020204030204" pitchFamily="34" charset="0"/>
                <a:cs typeface="Calibri" panose="020F0502020204030204" pitchFamily="34" charset="0"/>
              </a:rPr>
              <a:t> </a:t>
            </a:r>
            <a:r>
              <a:rPr lang="fr" sz="1800" b="1" u="sng" dirty="0" smtClean="0">
                <a:latin typeface="Calibri" panose="020F0502020204030204" pitchFamily="34" charset="0"/>
                <a:cs typeface="Calibri" panose="020F0502020204030204" pitchFamily="34" charset="0"/>
              </a:rPr>
              <a:t>Bâtiments </a:t>
            </a:r>
            <a:endParaRPr lang="it-IT" sz="1800" u="sng" dirty="0"/>
          </a:p>
        </p:txBody>
      </p:sp>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243151" y="3207702"/>
            <a:ext cx="5001710" cy="1140011"/>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lgn="just">
              <a:buFont typeface="+mj-lt"/>
              <a:buAutoNum type="arabicPeriod" startAt="2"/>
            </a:pPr>
            <a:r>
              <a:rPr lang="fr" sz="2000" b="1" dirty="0"/>
              <a:t>Calculer la température opératoire </a:t>
            </a:r>
            <a:r>
              <a:rPr lang="fr" sz="2000" dirty="0"/>
              <a:t>( </a:t>
            </a:r>
            <a:r>
              <a:rPr lang="fr" sz="2000" b="1" dirty="0"/>
              <a:t>T </a:t>
            </a:r>
            <a:r>
              <a:rPr lang="fr" sz="2000" b="1" baseline="-25000" dirty="0"/>
              <a:t>o </a:t>
            </a:r>
            <a:r>
              <a:rPr lang="fr" sz="2000" dirty="0"/>
              <a:t>)</a:t>
            </a:r>
          </a:p>
          <a:p>
            <a:pPr marL="457200" lvl="0" indent="0" algn="just">
              <a:buNone/>
            </a:pPr>
            <a:r>
              <a:rPr lang="fr" sz="1800" dirty="0"/>
              <a:t>Admissible T </a:t>
            </a:r>
            <a:r>
              <a:rPr lang="fr" sz="1800" baseline="-25000" dirty="0"/>
              <a:t>o </a:t>
            </a:r>
            <a:r>
              <a:rPr lang="fr" sz="1800" dirty="0"/>
              <a:t>température ambiante pour les bâtiments à usage humain avec des activités principalement sédentaires (1 à 1,3met), avec un accès facile aux fenêtres ouvrantes et les occupants peuvent librement adapter leurs vêtements aux conditions thermiques intérieures et/ou extérieures</a:t>
            </a:r>
            <a:endParaRPr lang="en-US" sz="1800" dirty="0"/>
          </a:p>
          <a:p>
            <a:pPr marL="457200" lvl="0" indent="0">
              <a:buNone/>
            </a:pPr>
            <a:endParaRPr lang="en-US" sz="1200" dirty="0"/>
          </a:p>
          <a:p>
            <a:pPr marL="457200" lvl="0" indent="0">
              <a:buNone/>
            </a:pPr>
            <a:endParaRPr lang="en-US" sz="1200" dirty="0"/>
          </a:p>
        </p:txBody>
      </p:sp>
      <p:grpSp>
        <p:nvGrpSpPr>
          <p:cNvPr id="3" name="Group 2"/>
          <p:cNvGrpSpPr/>
          <p:nvPr/>
        </p:nvGrpSpPr>
        <p:grpSpPr>
          <a:xfrm>
            <a:off x="5690907" y="3207702"/>
            <a:ext cx="3255996" cy="2351854"/>
            <a:chOff x="5542538" y="3212184"/>
            <a:chExt cx="3519035" cy="2918263"/>
          </a:xfrm>
        </p:grpSpPr>
        <p:pic>
          <p:nvPicPr>
            <p:cNvPr id="4103"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42538" y="3546900"/>
              <a:ext cx="3479761" cy="2583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690907" y="3212184"/>
              <a:ext cx="3370666" cy="338554"/>
            </a:xfrm>
            <a:prstGeom prst="rect">
              <a:avLst/>
            </a:prstGeom>
            <a:noFill/>
          </p:spPr>
          <p:txBody>
            <a:bodyPr wrap="none" rtlCol="0">
              <a:spAutoFit/>
            </a:bodyPr>
            <a:lstStyle/>
            <a:p>
              <a:r>
                <a:rPr lang="fr" sz="1600" b="1" dirty="0"/>
                <a:t>Températures intérieures acceptables</a:t>
              </a:r>
              <a:endParaRPr lang="en-US" sz="1600" b="1" dirty="0"/>
            </a:p>
          </p:txBody>
        </p:sp>
      </p:grpSp>
      <p:pic>
        <p:nvPicPr>
          <p:cNvPr id="11"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e 3">
            <a:extLst>
              <a:ext uri="{FF2B5EF4-FFF2-40B4-BE49-F238E27FC236}">
                <a16:creationId xmlns:a16="http://schemas.microsoft.com/office/drawing/2014/main" id="{F74F1562-6CC0-28D0-DB0E-64DFD19A111D}"/>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9F9E00A4-66CA-5A43-DC91-B3999EBD902C}"/>
                </a:ext>
              </a:extLst>
            </p:cNvPr>
            <p:cNvPicPr>
              <a:picLocks noChangeAspect="1"/>
            </p:cNvPicPr>
            <p:nvPr/>
          </p:nvPicPr>
          <p:blipFill>
            <a:blip r:embed="rId6"/>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F9BA0C1E-6C9F-A833-1075-DF472915BD7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8F651C17-43DC-1006-046A-514AA4F505C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2574393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a:extLst>
              <a:ext uri="{FF2B5EF4-FFF2-40B4-BE49-F238E27FC236}">
                <a16:creationId xmlns:a16="http://schemas.microsoft.com/office/drawing/2014/main" id="{7A00E1FD-6E34-8277-04E7-5376B574CDC1}"/>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DE7E34C9-EB1A-AB2E-0399-69B0AD85179D}"/>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71F1D6DD-5E54-1F04-D986-030A413B5A3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00E6C936-A379-B787-DB3C-5C0D5991F64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48" y="1407409"/>
            <a:ext cx="6486835" cy="3036575"/>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fr" sz="2000" b="1" dirty="0"/>
              <a:t>La température de fonctionnement </a:t>
            </a:r>
            <a:r>
              <a:rPr lang="fr" sz="2000" dirty="0"/>
              <a:t>(To) est la température uniforme d' une enceinte noire imaginaire et de l'air qu'elle contient, dans laquelle un occupant échangerait la même quantité de chaleur par rayonnement plus convection que dans l' environnement réel non uniforme</a:t>
            </a:r>
          </a:p>
          <a:p>
            <a:pPr lvl="0">
              <a:buFont typeface="Courier New" panose="02070309020205020404" pitchFamily="49" charset="0"/>
              <a:buChar char="o"/>
            </a:pPr>
            <a:r>
              <a:rPr lang="fr" sz="2000" dirty="0"/>
              <a:t>nombre maximum d' occupants estime que la température intérieure est acceptable (PMV = 0)</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17</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800" b="1" u="sng" dirty="0">
                <a:latin typeface="Calibri" panose="020F0502020204030204" pitchFamily="34" charset="0"/>
                <a:cs typeface="Calibri" panose="020F0502020204030204" pitchFamily="34" charset="0"/>
              </a:rPr>
              <a:t>MÉTHODE D'ÉVALUATION – PHASE DE CONCEPTION</a:t>
            </a:r>
            <a:r>
              <a:rPr lang="fr" sz="2800" b="1" dirty="0">
                <a:latin typeface="Calibri" panose="020F0502020204030204" pitchFamily="34" charset="0"/>
                <a:cs typeface="Calibri" panose="020F0502020204030204" pitchFamily="34" charset="0"/>
              </a:rPr>
              <a:t> </a:t>
            </a:r>
            <a:r>
              <a:rPr lang="fr" b="1" i="1" dirty="0">
                <a:cs typeface="Calibri" panose="020F0502020204030204" pitchFamily="34" charset="0"/>
              </a:rPr>
              <a:t>( </a:t>
            </a:r>
            <a:r>
              <a:rPr lang="fr" sz="2100" b="1" i="1" dirty="0">
                <a:cs typeface="Calibri" panose="020F0502020204030204" pitchFamily="34" charset="0"/>
              </a:rPr>
              <a:t>Naturellement conditionné </a:t>
            </a:r>
            <a:r>
              <a:rPr lang="fr" b="1" i="1" dirty="0">
                <a:cs typeface="Calibri" panose="020F0502020204030204" pitchFamily="34" charset="0"/>
              </a:rPr>
              <a:t>)</a:t>
            </a:r>
            <a:endParaRPr lang="it-IT"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2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59209" y="1964774"/>
            <a:ext cx="2305295" cy="1163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68224" y="3958327"/>
            <a:ext cx="5519203" cy="338554"/>
          </a:xfrm>
          <a:prstGeom prst="rect">
            <a:avLst/>
          </a:prstGeom>
        </p:spPr>
        <p:txBody>
          <a:bodyPr wrap="none">
            <a:spAutoFit/>
          </a:bodyPr>
          <a:lstStyle/>
          <a:p>
            <a:r>
              <a:rPr lang="fr" sz="1600" i="1" dirty="0"/>
              <a:t>Exemples de valeurs de conception recommandées (EN 16798-1)</a:t>
            </a:r>
            <a:endParaRPr lang="en-US" sz="1600" i="1" dirty="0"/>
          </a:p>
        </p:txBody>
      </p:sp>
      <p:pic>
        <p:nvPicPr>
          <p:cNvPr id="3076"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38329" y="3663158"/>
            <a:ext cx="3316927" cy="2546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590722" y="4363518"/>
            <a:ext cx="4005490" cy="1583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81340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5">
            <a:extLst>
              <a:ext uri="{FF2B5EF4-FFF2-40B4-BE49-F238E27FC236}">
                <a16:creationId xmlns:a16="http://schemas.microsoft.com/office/drawing/2014/main" id="{E5992D24-AE04-7768-CC48-A54B0FDAF0A9}"/>
              </a:ext>
            </a:extLst>
          </p:cNvPr>
          <p:cNvGrpSpPr/>
          <p:nvPr/>
        </p:nvGrpSpPr>
        <p:grpSpPr>
          <a:xfrm>
            <a:off x="0" y="5928255"/>
            <a:ext cx="9144000" cy="939270"/>
            <a:chOff x="0" y="5918730"/>
            <a:chExt cx="9144000" cy="939270"/>
          </a:xfrm>
        </p:grpSpPr>
        <p:pic>
          <p:nvPicPr>
            <p:cNvPr id="7" name="Image 6">
              <a:extLst>
                <a:ext uri="{FF2B5EF4-FFF2-40B4-BE49-F238E27FC236}">
                  <a16:creationId xmlns:a16="http://schemas.microsoft.com/office/drawing/2014/main" id="{70413F38-6C46-690B-31C0-14A384894365}"/>
                </a:ext>
              </a:extLst>
            </p:cNvPr>
            <p:cNvPicPr>
              <a:picLocks noChangeAspect="1"/>
            </p:cNvPicPr>
            <p:nvPr/>
          </p:nvPicPr>
          <p:blipFill>
            <a:blip r:embed="rId2"/>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D1D9E05D-F549-0599-5CDC-A5FD7F8C078E}"/>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4" name="Rectangle 13">
              <a:extLst>
                <a:ext uri="{FF2B5EF4-FFF2-40B4-BE49-F238E27FC236}">
                  <a16:creationId xmlns:a16="http://schemas.microsoft.com/office/drawing/2014/main" id="{182A8AC8-8257-338B-1B20-CC564706FED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186" y="2439185"/>
            <a:ext cx="7947858"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821199" y="1706126"/>
            <a:ext cx="7984473" cy="49032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fr" sz="1800" dirty="0"/>
              <a:t>Températures intérieures acceptables (méthode adaptative) comme température de fonctionnement (To)</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4950"/>
            <a:ext cx="2133600" cy="273050"/>
          </a:xfrm>
        </p:spPr>
        <p:txBody>
          <a:bodyPr/>
          <a:lstStyle/>
          <a:p>
            <a:fld id="{243FB592-B9A9-49AA-A86F-4031F7B97808}" type="slidenum">
              <a:rPr lang="en-US" smtClean="0"/>
              <a:t>18</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14514"/>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sp>
        <p:nvSpPr>
          <p:cNvPr id="13"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8881420"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800" b="1" u="sng" dirty="0">
                <a:latin typeface="Calibri" panose="020F0502020204030204" pitchFamily="34" charset="0"/>
                <a:cs typeface="Calibri" panose="020F0502020204030204" pitchFamily="34" charset="0"/>
              </a:rPr>
              <a:t>MÉTHODE D'ÉVALUATION – PHASE DE CONCEPTION</a:t>
            </a:r>
            <a:r>
              <a:rPr lang="fr" sz="1800" b="1" dirty="0">
                <a:latin typeface="Calibri" panose="020F0502020204030204" pitchFamily="34" charset="0"/>
                <a:cs typeface="Calibri" panose="020F0502020204030204" pitchFamily="34" charset="0"/>
              </a:rPr>
              <a:t> </a:t>
            </a:r>
            <a:r>
              <a:rPr lang="fr" sz="1800" dirty="0">
                <a:latin typeface="Calibri" panose="020F0502020204030204" pitchFamily="34" charset="0"/>
                <a:cs typeface="Calibri" panose="020F0502020204030204" pitchFamily="34" charset="0"/>
              </a:rPr>
              <a:t>( </a:t>
            </a:r>
            <a:r>
              <a:rPr lang="fr" sz="1800" b="1" dirty="0">
                <a:latin typeface="Calibri" panose="020F0502020204030204" pitchFamily="34" charset="0"/>
                <a:cs typeface="Calibri" panose="020F0502020204030204" pitchFamily="34" charset="0"/>
              </a:rPr>
              <a:t>ventilé naturellement </a:t>
            </a:r>
            <a:r>
              <a:rPr lang="fr" sz="1800" dirty="0">
                <a:latin typeface="Calibri" panose="020F0502020204030204" pitchFamily="34" charset="0"/>
                <a:cs typeface="Calibri" panose="020F0502020204030204" pitchFamily="34" charset="0"/>
              </a:rPr>
              <a:t>)</a:t>
            </a:r>
            <a:endParaRPr lang="it-IT" sz="1800" dirty="0"/>
          </a:p>
        </p:txBody>
      </p:sp>
      <p:sp>
        <p:nvSpPr>
          <p:cNvPr id="2" name="Rectangle 1"/>
          <p:cNvSpPr/>
          <p:nvPr/>
        </p:nvSpPr>
        <p:spPr>
          <a:xfrm>
            <a:off x="833718" y="3934937"/>
            <a:ext cx="8310282" cy="523220"/>
          </a:xfrm>
          <a:prstGeom prst="rect">
            <a:avLst/>
          </a:prstGeom>
        </p:spPr>
        <p:txBody>
          <a:bodyPr wrap="square">
            <a:spAutoFit/>
          </a:bodyPr>
          <a:lstStyle/>
          <a:p>
            <a:r>
              <a:rPr lang="fr" sz="1400" i="1" dirty="0"/>
              <a:t>Dans les bureaux paysagés (à aire ouverte), les occupants ont un accès limité aux fenêtres ouvrantes et donc un contrôle médiocre de la ventilation naturelle. Par conséquent, les limites de température peuvent ne pas toujours s'appliquer dans de telles situations</a:t>
            </a:r>
            <a:endParaRPr lang="en-US" sz="1400" i="1" dirty="0"/>
          </a:p>
        </p:txBody>
      </p:sp>
      <p:pic>
        <p:nvPicPr>
          <p:cNvPr id="11"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687" y="3990149"/>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33717" y="4609787"/>
            <a:ext cx="5535552" cy="1323439"/>
          </a:xfrm>
          <a:prstGeom prst="rect">
            <a:avLst/>
          </a:prstGeom>
        </p:spPr>
        <p:txBody>
          <a:bodyPr wrap="square">
            <a:spAutoFit/>
          </a:bodyPr>
          <a:lstStyle/>
          <a:p>
            <a:pPr marL="285750" indent="-285750">
              <a:buFont typeface="Courier New" panose="02070309020205020404" pitchFamily="49" charset="0"/>
              <a:buChar char="o"/>
            </a:pPr>
            <a:r>
              <a:rPr lang="fr" sz="1600" dirty="0"/>
              <a:t>L'augmentation de la vitesse de l'air intérieur peut être utilisée pour compenser l'augmentation des températures de fonctionnement (T </a:t>
            </a:r>
            <a:r>
              <a:rPr lang="fr" sz="1600" baseline="-25000" dirty="0"/>
              <a:t>o </a:t>
            </a:r>
            <a:r>
              <a:rPr lang="fr" sz="1600" dirty="0"/>
              <a:t>)</a:t>
            </a:r>
          </a:p>
          <a:p>
            <a:pPr marL="285750" indent="-285750">
              <a:buFont typeface="Courier New" panose="02070309020205020404" pitchFamily="49" charset="0"/>
              <a:buChar char="o"/>
            </a:pPr>
            <a:r>
              <a:rPr lang="fr" sz="1600" dirty="0"/>
              <a:t>Baisser les vêtements, l'activité, la température radiante moyenne, étendre la zone de confort à une T </a:t>
            </a:r>
            <a:r>
              <a:rPr lang="fr" sz="1600" baseline="-25000" dirty="0"/>
              <a:t>o plus élevée</a:t>
            </a:r>
            <a:r>
              <a:rPr lang="fr" sz="1600" dirty="0"/>
              <a:t> </a:t>
            </a:r>
            <a:endParaRPr lang="en-US" sz="1600" dirty="0"/>
          </a:p>
        </p:txBody>
      </p:sp>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9982" y="4406347"/>
            <a:ext cx="2474913" cy="183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5553" y="2368176"/>
            <a:ext cx="1067823" cy="539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68224" y="1315600"/>
            <a:ext cx="8338821" cy="430887"/>
          </a:xfrm>
          <a:prstGeom prst="rect">
            <a:avLst/>
          </a:prstGeom>
        </p:spPr>
        <p:txBody>
          <a:bodyPr wrap="square">
            <a:spAutoFit/>
          </a:bodyPr>
          <a:lstStyle/>
          <a:p>
            <a:pPr marL="457200" lvl="0" indent="-457200">
              <a:buFont typeface="+mj-lt"/>
              <a:buAutoNum type="arabicPeriod" startAt="3"/>
            </a:pPr>
            <a:r>
              <a:rPr lang="fr" sz="2200" b="1" dirty="0"/>
              <a:t>Vérifier la catégorie de confort thermique et le PPD associé</a:t>
            </a:r>
            <a:endParaRPr lang="en-US" sz="2200" dirty="0"/>
          </a:p>
        </p:txBody>
      </p:sp>
    </p:spTree>
    <p:extLst>
      <p:ext uri="{BB962C8B-B14F-4D97-AF65-F5344CB8AC3E}">
        <p14:creationId xmlns:p14="http://schemas.microsoft.com/office/powerpoint/2010/main" val="59458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19</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ÉTAPE D'OCCUPATION</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147415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a:pPr>
            <a:r>
              <a:rPr lang="fr" sz="2000" b="1" dirty="0"/>
              <a:t>Mesurez le PPD dans un espace sélectionné </a:t>
            </a:r>
            <a:r>
              <a:rPr lang="fr" sz="2000" dirty="0"/>
              <a:t>.</a:t>
            </a:r>
          </a:p>
          <a:p>
            <a:pPr marL="457200" lvl="0" indent="-457200">
              <a:buFont typeface="+mj-lt"/>
              <a:buAutoNum type="arabicPeriod"/>
            </a:pPr>
            <a:r>
              <a:rPr lang="fr" sz="2000" dirty="0"/>
              <a:t>Utilisez un </a:t>
            </a:r>
            <a:r>
              <a:rPr lang="fr" sz="2000" b="1" dirty="0"/>
              <a:t>compteur PMV/PPD </a:t>
            </a:r>
            <a:r>
              <a:rPr lang="fr" sz="2000" dirty="0"/>
              <a:t>pour enregistrer les conditions intérieures et prédire les conditions de confort thermique en vigueur</a:t>
            </a:r>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1800" dirty="0">
              <a:solidFill>
                <a:schemeClr val="tx1"/>
              </a:solidFill>
            </a:endParaRPr>
          </a:p>
        </p:txBody>
      </p:sp>
      <p:sp>
        <p:nvSpPr>
          <p:cNvPr id="14" name="Rectangle 13"/>
          <p:cNvSpPr/>
          <p:nvPr/>
        </p:nvSpPr>
        <p:spPr>
          <a:xfrm>
            <a:off x="718845" y="2767432"/>
            <a:ext cx="5052349" cy="2123658"/>
          </a:xfrm>
          <a:prstGeom prst="rect">
            <a:avLst/>
          </a:prstGeom>
        </p:spPr>
        <p:txBody>
          <a:bodyPr wrap="square">
            <a:spAutoFit/>
          </a:bodyPr>
          <a:lstStyle/>
          <a:p>
            <a:pPr lvl="0"/>
            <a:r>
              <a:rPr lang="fr" sz="2000" i="1" dirty="0">
                <a:solidFill>
                  <a:prstClr val="black"/>
                </a:solidFill>
              </a:rPr>
              <a:t>ou</a:t>
            </a:r>
          </a:p>
          <a:p>
            <a:pPr lvl="0"/>
            <a:endParaRPr lang="en-US" sz="1200" i="1" dirty="0">
              <a:solidFill>
                <a:prstClr val="black"/>
              </a:solidFill>
            </a:endParaRPr>
          </a:p>
          <a:p>
            <a:pPr lvl="0"/>
            <a:r>
              <a:rPr lang="fr" sz="2000" b="1" i="1" dirty="0">
                <a:solidFill>
                  <a:prstClr val="black"/>
                </a:solidFill>
              </a:rPr>
              <a:t>Mesurez </a:t>
            </a:r>
            <a:r>
              <a:rPr lang="fr" sz="2000" i="1" dirty="0">
                <a:solidFill>
                  <a:prstClr val="black"/>
                </a:solidFill>
              </a:rPr>
              <a:t>indépendamment les </a:t>
            </a:r>
            <a:r>
              <a:rPr lang="fr" sz="2000" b="1" i="1" dirty="0">
                <a:solidFill>
                  <a:prstClr val="black"/>
                </a:solidFill>
              </a:rPr>
              <a:t>conditions environnementales intérieures </a:t>
            </a:r>
            <a:r>
              <a:rPr lang="fr" sz="2000" i="1" dirty="0">
                <a:solidFill>
                  <a:prstClr val="black"/>
                </a:solidFill>
              </a:rPr>
              <a:t>(c'est-à-dire la température de l'air et l'humidité relative, la température du globe*, la vitesse de l'air) et calculez PMV et PPD</a:t>
            </a:r>
            <a:endParaRPr lang="en-US" sz="2000" i="1" dirty="0">
              <a:solidFill>
                <a:prstClr val="black"/>
              </a:solidFill>
            </a:endParaRPr>
          </a:p>
        </p:txBody>
      </p:sp>
      <p:sp>
        <p:nvSpPr>
          <p:cNvPr id="31" name="Rectangle 30"/>
          <p:cNvSpPr/>
          <p:nvPr/>
        </p:nvSpPr>
        <p:spPr>
          <a:xfrm>
            <a:off x="637086" y="5079475"/>
            <a:ext cx="8506914" cy="553998"/>
          </a:xfrm>
          <a:prstGeom prst="rect">
            <a:avLst/>
          </a:prstGeom>
        </p:spPr>
        <p:txBody>
          <a:bodyPr wrap="square">
            <a:spAutoFit/>
          </a:bodyPr>
          <a:lstStyle/>
          <a:p>
            <a:pPr marL="166688" indent="-166688"/>
            <a:r>
              <a:rPr lang="fr" sz="1500" i="1" dirty="0"/>
              <a:t>* La température du globe peut être mesurée directement; il s'agit d'une bonne approximation de la température opératoire et est également utilisé avec d'autres mesures pour calculer la température radiante moyenne ( </a:t>
            </a:r>
            <a:r>
              <a:rPr lang="fr" sz="1500" i="1" dirty="0" err="1"/>
              <a:t>mrt </a:t>
            </a:r>
            <a:r>
              <a:rPr lang="fr" sz="1500" i="1" dirty="0"/>
              <a:t>)</a:t>
            </a:r>
            <a:endParaRPr lang="en-US" sz="1500" i="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7222" y="2462579"/>
            <a:ext cx="2586069" cy="2209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B1FD2A01-45DD-3BB5-676C-621E61504F4E}"/>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3FAC1528-C67C-DC62-7171-8674ED021874}"/>
                </a:ext>
              </a:extLst>
            </p:cNvPr>
            <p:cNvPicPr>
              <a:picLocks noChangeAspect="1"/>
            </p:cNvPicPr>
            <p:nvPr/>
          </p:nvPicPr>
          <p:blipFill>
            <a:blip r:embed="rId5"/>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F38DD58A-4804-1D67-4001-3EA8288203F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1BC3A37C-E21F-6850-4BC4-6762D55FF31C}"/>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65618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544242908"/>
              </p:ext>
            </p:extLst>
          </p:nvPr>
        </p:nvGraphicFramePr>
        <p:xfrm>
          <a:off x="487326" y="2238648"/>
          <a:ext cx="8169348" cy="14935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fr" sz="2400" dirty="0"/>
                        <a:t>D.2.3 – INDICE DE CONFORT THERMIQUE</a:t>
                      </a:r>
                      <a:endParaRPr lang="en-US" sz="2400" dirty="0">
                        <a:solidFill>
                          <a:srgbClr val="FF0000"/>
                        </a:solidFill>
                      </a:endParaRP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fr" sz="2000" b="0" dirty="0"/>
                        <a:t>THEME</a:t>
                      </a:r>
                      <a:endParaRPr lang="en-US" sz="2000" b="0" dirty="0"/>
                    </a:p>
                  </a:txBody>
                  <a:tcPr/>
                </a:tc>
                <a:tc>
                  <a:txBody>
                    <a:bodyPr/>
                    <a:lstStyle/>
                    <a:p>
                      <a:pPr algn="ctr"/>
                      <a:r>
                        <a:rPr lang="fr" sz="2000" dirty="0"/>
                        <a:t>CATÉGORIE</a:t>
                      </a:r>
                      <a:endParaRPr lang="en-US" sz="2000" b="1" dirty="0"/>
                    </a:p>
                  </a:txBody>
                  <a:tcPr/>
                </a:tc>
                <a:extLst>
                  <a:ext uri="{0D108BD9-81ED-4DB2-BD59-A6C34878D82A}">
                    <a16:rowId xmlns:a16="http://schemas.microsoft.com/office/drawing/2014/main" val="10001"/>
                  </a:ext>
                </a:extLst>
              </a:tr>
              <a:tr h="370840">
                <a:tc>
                  <a:txBody>
                    <a:bodyPr/>
                    <a:lstStyle/>
                    <a:p>
                      <a:pPr algn="ctr"/>
                      <a:r>
                        <a:rPr lang="fr" sz="1800" dirty="0"/>
                        <a:t>D. Qualité de l'environnement intérieur</a:t>
                      </a:r>
                      <a:endParaRPr lang="en-US" sz="1800" dirty="0"/>
                    </a:p>
                  </a:txBody>
                  <a:tcPr/>
                </a:tc>
                <a:tc>
                  <a:txBody>
                    <a:bodyPr/>
                    <a:lstStyle/>
                    <a:p>
                      <a:pPr algn="ctr"/>
                      <a:r>
                        <a:rPr lang="fr" sz="1800" dirty="0"/>
                        <a:t>D.2 Température de l'air et humidité relative</a:t>
                      </a:r>
                      <a:endParaRPr lang="en-US" sz="1800" dirty="0"/>
                    </a:p>
                  </a:txBody>
                  <a:tcPr/>
                </a:tc>
                <a:extLst>
                  <a:ext uri="{0D108BD9-81ED-4DB2-BD59-A6C34878D82A}">
                    <a16:rowId xmlns:a16="http://schemas.microsoft.com/office/drawing/2014/main" val="10002"/>
                  </a:ext>
                </a:extLst>
              </a:tr>
            </a:tbl>
          </a:graphicData>
        </a:graphic>
      </p:graphicFrame>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7650"/>
            <a:ext cx="2133600" cy="260350"/>
          </a:xfrm>
        </p:spPr>
        <p:txBody>
          <a:bodyPr/>
          <a:lstStyle/>
          <a:p>
            <a:fld id="{243FB592-B9A9-49AA-A86F-4031F7B97808}" type="slidenum">
              <a:rPr lang="en-US" smtClean="0"/>
              <a:t>2</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592E485B-D32E-55D1-ABBA-AAA8B395E362}"/>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4DAC3A18-C3C7-1C27-AFD9-BC59C45E93CD}"/>
                </a:ext>
              </a:extLst>
            </p:cNvPr>
            <p:cNvPicPr>
              <a:picLocks noChangeAspect="1"/>
            </p:cNvPicPr>
            <p:nvPr/>
          </p:nvPicPr>
          <p:blipFill>
            <a:blip r:embed="rId4"/>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5DFCA848-1E1E-7F03-A4A4-555D58C9DDB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2279FC82-EEA9-074B-1108-0B390E142D6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0133121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4950"/>
            <a:ext cx="2133600" cy="273050"/>
          </a:xfrm>
        </p:spPr>
        <p:txBody>
          <a:bodyPr/>
          <a:lstStyle/>
          <a:p>
            <a:fld id="{243FB592-B9A9-49AA-A86F-4031F7B97808}" type="slidenum">
              <a:rPr lang="en-US" smtClean="0"/>
              <a:t>20</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ÉTAPE D'OCCUPATION</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147415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fr" sz="2000" b="1" dirty="0"/>
              <a:t>Des mesures d'ambiance thermique </a:t>
            </a:r>
            <a:r>
              <a:rPr lang="fr" sz="2000" dirty="0"/>
              <a:t>sont réalisées dans le bâtiment sur un échantillon représentatif d' emplacements, c'est-à-dire</a:t>
            </a:r>
          </a:p>
          <a:p>
            <a:pPr lvl="0">
              <a:buFont typeface="Courier New" panose="02070309020205020404" pitchFamily="49" charset="0"/>
              <a:buChar char="o"/>
            </a:pPr>
            <a:r>
              <a:rPr lang="fr" sz="2000" dirty="0"/>
              <a:t>Le centre de la pièce ou de l'espace</a:t>
            </a:r>
          </a:p>
          <a:p>
            <a:pPr lvl="0">
              <a:buFont typeface="Courier New" panose="02070309020205020404" pitchFamily="49" charset="0"/>
              <a:buChar char="o"/>
            </a:pPr>
            <a:r>
              <a:rPr lang="fr" sz="2000" dirty="0"/>
              <a:t>1m vers l'intérieur du centre de chacun des murs de la pièce et s'il y a des fenêtres, les mesures sont prises à 1m vers l'intérieur du centre de la plus grande fenêtre</a:t>
            </a:r>
          </a:p>
          <a:p>
            <a:pPr marL="0" lvl="0" indent="0">
              <a:spcBef>
                <a:spcPts val="600"/>
              </a:spcBef>
              <a:buNone/>
            </a:pPr>
            <a:r>
              <a:rPr lang="fr" sz="2000" dirty="0"/>
              <a:t>Des mesures sont également prises dans des endroits où les valeurs les plus extrêmes des paramètres thermiques sont observées ou anticipées (par exemple, zones occupées près des fenêtres, sorties de diffuseur, coins , entrées)</a:t>
            </a:r>
          </a:p>
          <a:p>
            <a:pPr marL="0" lvl="0" indent="0">
              <a:spcBef>
                <a:spcPts val="600"/>
              </a:spcBef>
              <a:buNone/>
            </a:pPr>
            <a:r>
              <a:rPr lang="fr" sz="2000" dirty="0"/>
              <a:t>Les périodes de mesure couvrent plusieurs heures, représentatives de l'occupation totale (ex. saison , journée type )</a:t>
            </a:r>
            <a:endParaRPr lang="en-US" sz="2000"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6F7F0ABD-A56C-C13F-06CA-66AA929772E6}"/>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55EABE31-A8BA-2127-2EE5-F854395E0750}"/>
                </a:ext>
              </a:extLst>
            </p:cNvPr>
            <p:cNvPicPr>
              <a:picLocks noChangeAspect="1"/>
            </p:cNvPicPr>
            <p:nvPr/>
          </p:nvPicPr>
          <p:blipFill>
            <a:blip r:embed="rId4"/>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CD7278F7-250B-805D-16F3-CDEA01A9B92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FC222CE7-55B3-D0CE-DB9F-824A9DA612B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2118057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5900"/>
            <a:ext cx="2133600" cy="292100"/>
          </a:xfrm>
        </p:spPr>
        <p:txBody>
          <a:bodyPr/>
          <a:lstStyle/>
          <a:p>
            <a:fld id="{243FB592-B9A9-49AA-A86F-4031F7B97808}" type="slidenum">
              <a:rPr lang="en-US" smtClean="0"/>
              <a:t>21</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RÉFÉRENCES et NORMES</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indent="-395288">
              <a:spcAft>
                <a:spcPts val="1200"/>
              </a:spcAft>
              <a:buNone/>
            </a:pPr>
            <a:r>
              <a:rPr lang="fr" sz="1800" b="1" dirty="0"/>
              <a:t>EN ISO 7730 </a:t>
            </a:r>
            <a:r>
              <a:rPr lang="fr" sz="1800" dirty="0"/>
              <a:t>– Ergonomie de l'environnement thermique – Détermination analytique et interprétation du confort thermique à l'aide du calcul des indices PMV et PPD et des critères locaux de confort thermique</a:t>
            </a:r>
            <a:endParaRPr lang="en-GB" sz="1800" dirty="0"/>
          </a:p>
          <a:p>
            <a:pPr marL="395288" lvl="0" indent="-395288">
              <a:spcAft>
                <a:spcPts val="1200"/>
              </a:spcAft>
              <a:buNone/>
            </a:pPr>
            <a:r>
              <a:rPr lang="fr" sz="1800" b="1" dirty="0"/>
              <a:t>EN 16798-1</a:t>
            </a:r>
            <a:r>
              <a:rPr lang="fr" sz="1800" dirty="0"/>
              <a:t> :2017 - Performance énergétique des bâtiments - Partie 1 : Paramètres d'entrée environnementaux intérieurs pour la conception et l'évaluation de la performance énergétique des bâtiments concernant la qualité de l'air intérieur, l'environnement thermique, l'éclairage et l'acoustique - Module M1-6 (révision de l' </a:t>
            </a:r>
            <a:r>
              <a:rPr lang="fr" sz="1800" i="1" dirty="0"/>
              <a:t>EN </a:t>
            </a:r>
            <a:r>
              <a:rPr lang="fr" sz="1800" b="1" i="1" dirty="0"/>
              <a:t>15251 </a:t>
            </a:r>
            <a:r>
              <a:rPr lang="fr" sz="1800" dirty="0"/>
              <a:t>) . Bruxelles : Comité européen de normalisation .</a:t>
            </a:r>
            <a:endParaRPr lang="en-US" sz="1800" b="1" dirty="0"/>
          </a:p>
          <a:p>
            <a:pPr marL="395288" lvl="0" indent="-395288">
              <a:spcBef>
                <a:spcPts val="0"/>
              </a:spcBef>
              <a:spcAft>
                <a:spcPts val="1200"/>
              </a:spcAft>
              <a:buNone/>
            </a:pPr>
            <a:r>
              <a:rPr lang="fr" sz="1800" b="1" dirty="0">
                <a:solidFill>
                  <a:prstClr val="black"/>
                </a:solidFill>
              </a:rPr>
              <a:t>Niveau(x ) </a:t>
            </a:r>
            <a:r>
              <a:rPr lang="fr" sz="1800" dirty="0">
                <a:solidFill>
                  <a:prstClr val="black"/>
                </a:solidFill>
              </a:rPr>
              <a:t>Partie 1-2 – Version bêta. Bruxelles : Commission européenne. https://environment.ec.europa.eu/topics/circular-economy/levels_en _</a:t>
            </a:r>
          </a:p>
          <a:p>
            <a:pPr marL="395288" indent="-395288">
              <a:spcBef>
                <a:spcPts val="0"/>
              </a:spcBef>
              <a:spcAft>
                <a:spcPts val="1200"/>
              </a:spcAft>
              <a:buNone/>
            </a:pPr>
            <a:r>
              <a:rPr lang="fr" sz="1800" b="1" dirty="0"/>
              <a:t>Norme ASHRAE 55</a:t>
            </a:r>
            <a:r>
              <a:rPr lang="fr" sz="1800" dirty="0"/>
              <a:t> :2017 - Conditions environnementales thermiques pour l'occupation humaine. Atlanta : ASHRAE </a:t>
            </a:r>
            <a:r>
              <a:rPr lang="fr" sz="2000" dirty="0"/>
              <a:t>.</a:t>
            </a:r>
          </a:p>
          <a:p>
            <a:pPr marL="395288" lvl="0" indent="-395288">
              <a:spcBef>
                <a:spcPts val="0"/>
              </a:spcBef>
              <a:spcAft>
                <a:spcPts val="1200"/>
              </a:spcAft>
              <a:buNone/>
            </a:pPr>
            <a:endParaRPr lang="en-US" sz="2000" dirty="0">
              <a:solidFill>
                <a:prstClr val="black"/>
              </a:solidFill>
            </a:endParaRPr>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grpSp>
        <p:nvGrpSpPr>
          <p:cNvPr id="2" name="Groupe 1">
            <a:extLst>
              <a:ext uri="{FF2B5EF4-FFF2-40B4-BE49-F238E27FC236}">
                <a16:creationId xmlns:a16="http://schemas.microsoft.com/office/drawing/2014/main" id="{F3A6199B-BB57-9FE9-1C12-E2C4059BFB7D}"/>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F17084CB-B93C-0A92-6372-EEF90635C83A}"/>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3933CF87-81AD-432B-6F0F-15F72D61DC5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860442DF-0068-35CF-029B-5A54E4B6E6D1}"/>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3470369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22</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latin typeface="Calibri" panose="020F0502020204030204" pitchFamily="34" charset="0"/>
                <a:cs typeface="Calibri" panose="020F0502020204030204" pitchFamily="34" charset="0"/>
              </a:rPr>
              <a:t>EXEMPLE - </a:t>
            </a:r>
            <a:r>
              <a:rPr lang="fr" b="1" u="sng" dirty="0">
                <a:latin typeface="Calibri" panose="020F0502020204030204" pitchFamily="34" charset="0"/>
                <a:cs typeface="Calibri" panose="020F0502020204030204" pitchFamily="34" charset="0"/>
              </a:rPr>
              <a:t>PHASE DE CONCEPTION</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grpSp>
        <p:nvGrpSpPr>
          <p:cNvPr id="2" name="Groupe 1">
            <a:extLst>
              <a:ext uri="{FF2B5EF4-FFF2-40B4-BE49-F238E27FC236}">
                <a16:creationId xmlns:a16="http://schemas.microsoft.com/office/drawing/2014/main" id="{0E85806C-0CDB-4DDF-53AA-F4855E57CEBF}"/>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859D3197-18FD-9AFF-482D-750CE896E16F}"/>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4CB005EF-307E-56C6-D11F-D307E9DF2D0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5B73EF6D-C502-6E39-6C22-80D516D97BA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1149032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43FB592-B9A9-49AA-A86F-4031F7B97808}" type="slidenum">
              <a:rPr lang="en-US" smtClean="0"/>
              <a:t>23</a:t>
            </a:fld>
            <a:endParaRPr lang="en-US"/>
          </a:p>
        </p:txBody>
      </p:sp>
      <p:sp>
        <p:nvSpPr>
          <p:cNvPr id="5"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4076699" cy="4525963"/>
          </a:xfrm>
          <a:prstGeom prst="rect">
            <a:avLst/>
          </a:prstGeom>
        </p:spPr>
        <p:txBody>
          <a:bodyPr>
            <a:normAutofit/>
          </a:bodyPr>
          <a:lstStyle/>
          <a:p>
            <a:pPr marL="0" indent="0">
              <a:buNone/>
            </a:pPr>
            <a:r>
              <a:rPr lang="fr" sz="1800" dirty="0" smtClean="0">
                <a:cs typeface="Calibri" panose="020F0502020204030204" pitchFamily="34" charset="0"/>
              </a:rPr>
              <a:t>La </a:t>
            </a:r>
            <a:r>
              <a:rPr lang="fr" sz="1800" dirty="0" smtClean="0">
                <a:cs typeface="Calibri" panose="020F0502020204030204" pitchFamily="34" charset="0"/>
              </a:rPr>
              <a:t>conception </a:t>
            </a:r>
            <a:r>
              <a:rPr lang="fr" sz="1800" dirty="0">
                <a:cs typeface="Calibri" panose="020F0502020204030204" pitchFamily="34" charset="0"/>
              </a:rPr>
              <a:t>dans deux espaces avec différentes activités des occupants sont répertoriées sur le plan d'étage d' un immeuble de bureaux :</a:t>
            </a:r>
          </a:p>
          <a:p>
            <a:pPr>
              <a:buFont typeface="Courier New" panose="02070309020205020404" pitchFamily="49" charset="0"/>
              <a:buChar char="o"/>
            </a:pPr>
            <a:r>
              <a:rPr lang="fr" sz="1600" dirty="0"/>
              <a:t>Température </a:t>
            </a:r>
            <a:r>
              <a:rPr lang="fr" sz="1600" dirty="0" err="1"/>
              <a:t>db</a:t>
            </a:r>
            <a:r>
              <a:rPr lang="fr" sz="1600" dirty="0"/>
              <a:t> ( </a:t>
            </a:r>
            <a:r>
              <a:rPr lang="fr" sz="1600" baseline="30000" dirty="0" err="1"/>
              <a:t>oC </a:t>
            </a:r>
            <a:r>
              <a:rPr lang="fr" sz="1600" dirty="0"/>
              <a:t>) </a:t>
            </a:r>
            <a:r>
              <a:rPr lang="fr" sz="1600" dirty="0" err="1"/>
              <a:t>_</a:t>
            </a:r>
          </a:p>
          <a:p>
            <a:pPr>
              <a:buFont typeface="Courier New" panose="02070309020205020404" pitchFamily="49" charset="0"/>
              <a:buChar char="o"/>
            </a:pPr>
            <a:r>
              <a:rPr lang="fr" sz="1600" dirty="0"/>
              <a:t>Humidité relative (%)</a:t>
            </a:r>
            <a:endParaRPr lang="en-US" sz="1600" dirty="0"/>
          </a:p>
          <a:p>
            <a:pPr>
              <a:buFont typeface="Courier New" panose="02070309020205020404" pitchFamily="49" charset="0"/>
              <a:buChar char="o"/>
            </a:pPr>
            <a:r>
              <a:rPr lang="fr" sz="1600" dirty="0">
                <a:cs typeface="Calibri" panose="020F0502020204030204" pitchFamily="34" charset="0"/>
              </a:rPr>
              <a:t>Vitesse de l'air (m/s)</a:t>
            </a:r>
            <a:endParaRPr lang="en-US" sz="1600" dirty="0">
              <a:cs typeface="Calibri" panose="020F0502020204030204" pitchFamily="34" charset="0"/>
            </a:endParaRPr>
          </a:p>
          <a:p>
            <a:pPr>
              <a:buFont typeface="Courier New" panose="02070309020205020404" pitchFamily="49" charset="0"/>
              <a:buChar char="o"/>
            </a:pPr>
            <a:r>
              <a:rPr lang="fr" sz="1600" dirty="0">
                <a:cs typeface="Calibri" panose="020F0502020204030204" pitchFamily="34" charset="0"/>
              </a:rPr>
              <a:t>Température radiante moyenne ( </a:t>
            </a:r>
            <a:r>
              <a:rPr lang="fr" sz="1600" baseline="30000" dirty="0" err="1">
                <a:cs typeface="Calibri" panose="020F0502020204030204" pitchFamily="34" charset="0"/>
              </a:rPr>
              <a:t>o </a:t>
            </a:r>
            <a:r>
              <a:rPr lang="fr" sz="1600" dirty="0" err="1">
                <a:cs typeface="Calibri" panose="020F0502020204030204" pitchFamily="34" charset="0"/>
              </a:rPr>
              <a:t>C </a:t>
            </a:r>
            <a:r>
              <a:rPr lang="fr" sz="1600" dirty="0">
                <a:cs typeface="Calibri" panose="020F0502020204030204" pitchFamily="34" charset="0"/>
              </a:rPr>
              <a:t>)</a:t>
            </a:r>
          </a:p>
          <a:p>
            <a:pPr>
              <a:buFont typeface="Courier New" panose="02070309020205020404" pitchFamily="49" charset="0"/>
              <a:buChar char="o"/>
            </a:pPr>
            <a:r>
              <a:rPr lang="fr" sz="1600" dirty="0">
                <a:cs typeface="Calibri" panose="020F0502020204030204" pitchFamily="34" charset="0"/>
              </a:rPr>
              <a:t>Activité des occupants (remplie)</a:t>
            </a:r>
            <a:endParaRPr lang="en-US" sz="1600" dirty="0">
              <a:cs typeface="Calibri" panose="020F0502020204030204" pitchFamily="34" charset="0"/>
            </a:endParaRPr>
          </a:p>
          <a:p>
            <a:pPr>
              <a:buFont typeface="Courier New" panose="02070309020205020404" pitchFamily="49" charset="0"/>
              <a:buChar char="o"/>
            </a:pPr>
            <a:r>
              <a:rPr lang="fr" sz="1600" dirty="0">
                <a:cs typeface="Calibri" panose="020F0502020204030204" pitchFamily="34" charset="0"/>
              </a:rPr>
              <a:t>Ensembles vestimentaires</a:t>
            </a:r>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spcBef>
                <a:spcPts val="0"/>
              </a:spcBef>
              <a:buNone/>
            </a:pPr>
            <a:endParaRPr lang="en-US" sz="1800" b="1" dirty="0"/>
          </a:p>
        </p:txBody>
      </p:sp>
      <p:sp>
        <p:nvSpPr>
          <p:cNvPr id="8" name="Rectangle 7"/>
          <p:cNvSpPr/>
          <p:nvPr/>
        </p:nvSpPr>
        <p:spPr>
          <a:xfrm>
            <a:off x="6946174" y="985443"/>
            <a:ext cx="2141933"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Données disponibles</a:t>
            </a:r>
            <a:endParaRPr lang="el-GR" dirty="0"/>
          </a:p>
        </p:txBody>
      </p:sp>
      <p:grpSp>
        <p:nvGrpSpPr>
          <p:cNvPr id="2" name="Group 1"/>
          <p:cNvGrpSpPr/>
          <p:nvPr/>
        </p:nvGrpSpPr>
        <p:grpSpPr>
          <a:xfrm>
            <a:off x="322188" y="5099236"/>
            <a:ext cx="8514080" cy="765834"/>
            <a:chOff x="484500" y="4960702"/>
            <a:chExt cx="8514080" cy="765834"/>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484500" y="4960702"/>
              <a:ext cx="8514080" cy="765834"/>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1600" b="1" dirty="0"/>
                <a:t>                 Calculer le PPD du bâtiment</a:t>
              </a: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9288" y="5025299"/>
              <a:ext cx="550437" cy="6366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9" name="Group 8"/>
          <p:cNvGrpSpPr/>
          <p:nvPr/>
        </p:nvGrpSpPr>
        <p:grpSpPr>
          <a:xfrm>
            <a:off x="4891177" y="1762391"/>
            <a:ext cx="3945091" cy="2875012"/>
            <a:chOff x="4371587" y="1529097"/>
            <a:chExt cx="4464681" cy="3384352"/>
          </a:xfrm>
        </p:grpSpPr>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71587" y="1529097"/>
              <a:ext cx="4464681" cy="3384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4832415" y="1903731"/>
              <a:ext cx="694421" cy="307777"/>
            </a:xfrm>
            <a:prstGeom prst="rect">
              <a:avLst/>
            </a:prstGeom>
          </p:spPr>
          <p:txBody>
            <a:bodyPr wrap="none">
              <a:spAutoFit/>
            </a:bodyPr>
            <a:lstStyle/>
            <a:p>
              <a:r>
                <a:rPr lang="fr" sz="1400" b="1" u="sng" dirty="0">
                  <a:cs typeface="Calibri" panose="020F0502020204030204" pitchFamily="34" charset="0"/>
                </a:rPr>
                <a:t>12</a:t>
              </a:r>
              <a:r>
                <a:rPr lang="fr" sz="1400" b="1" dirty="0">
                  <a:cs typeface="Calibri" panose="020F0502020204030204" pitchFamily="34" charset="0"/>
                </a:rPr>
                <a:t> m </a:t>
              </a:r>
              <a:r>
                <a:rPr lang="fr" sz="1400" b="1" baseline="30000" dirty="0">
                  <a:cs typeface="Calibri" panose="020F0502020204030204" pitchFamily="34" charset="0"/>
                </a:rPr>
                <a:t>2</a:t>
              </a:r>
              <a:r>
                <a:rPr lang="fr" sz="1400" b="1" dirty="0">
                  <a:cs typeface="Calibri" panose="020F0502020204030204" pitchFamily="34" charset="0"/>
                </a:rPr>
                <a:t> </a:t>
              </a:r>
              <a:endParaRPr lang="en-GB" sz="1400" dirty="0"/>
            </a:p>
          </p:txBody>
        </p:sp>
        <p:sp>
          <p:nvSpPr>
            <p:cNvPr id="6" name="Rectangle 5"/>
            <p:cNvSpPr/>
            <p:nvPr/>
          </p:nvSpPr>
          <p:spPr>
            <a:xfrm>
              <a:off x="7540665" y="3554300"/>
              <a:ext cx="694421" cy="307777"/>
            </a:xfrm>
            <a:prstGeom prst="rect">
              <a:avLst/>
            </a:prstGeom>
          </p:spPr>
          <p:txBody>
            <a:bodyPr wrap="none">
              <a:spAutoFit/>
            </a:bodyPr>
            <a:lstStyle/>
            <a:p>
              <a:r>
                <a:rPr lang="fr" sz="1400" b="1" u="sng" dirty="0">
                  <a:cs typeface="Calibri" panose="020F0502020204030204" pitchFamily="34" charset="0"/>
                </a:rPr>
                <a:t>15</a:t>
              </a:r>
              <a:r>
                <a:rPr lang="fr" sz="1400" b="1" dirty="0">
                  <a:cs typeface="Calibri" panose="020F0502020204030204" pitchFamily="34" charset="0"/>
                </a:rPr>
                <a:t> m </a:t>
              </a:r>
              <a:r>
                <a:rPr lang="fr" sz="1400" b="1" baseline="30000" dirty="0">
                  <a:cs typeface="Calibri" panose="020F0502020204030204" pitchFamily="34" charset="0"/>
                </a:rPr>
                <a:t>2</a:t>
              </a:r>
              <a:r>
                <a:rPr lang="fr" sz="1400" b="1" dirty="0">
                  <a:cs typeface="Calibri" panose="020F0502020204030204" pitchFamily="34" charset="0"/>
                </a:rPr>
                <a:t> </a:t>
              </a:r>
              <a:endParaRPr lang="en-GB" sz="1400" dirty="0"/>
            </a:p>
          </p:txBody>
        </p:sp>
      </p:grpSp>
    </p:spTree>
    <p:extLst>
      <p:ext uri="{BB962C8B-B14F-4D97-AF65-F5344CB8AC3E}">
        <p14:creationId xmlns:p14="http://schemas.microsoft.com/office/powerpoint/2010/main" val="1223011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43FB592-B9A9-49AA-A86F-4031F7B97808}" type="slidenum">
              <a:rPr lang="en-US" smtClean="0"/>
              <a:t>24</a:t>
            </a:fld>
            <a:endParaRPr lang="en-US" dirty="0"/>
          </a:p>
        </p:txBody>
      </p:sp>
      <p:sp>
        <p:nvSpPr>
          <p:cNvPr id="5"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sp>
        <p:nvSpPr>
          <p:cNvPr id="8" name="Rectangle 7"/>
          <p:cNvSpPr/>
          <p:nvPr/>
        </p:nvSpPr>
        <p:spPr>
          <a:xfrm>
            <a:off x="3624674" y="5615703"/>
            <a:ext cx="2232791" cy="276999"/>
          </a:xfrm>
          <a:prstGeom prst="rect">
            <a:avLst/>
          </a:prstGeom>
        </p:spPr>
        <p:txBody>
          <a:bodyPr wrap="none">
            <a:spAutoFit/>
          </a:bodyPr>
          <a:lstStyle/>
          <a:p>
            <a:r>
              <a:rPr lang="fr" sz="1200" dirty="0"/>
              <a:t>http://confort.cbe.berkeley.edu _</a:t>
            </a:r>
            <a:endParaRPr lang="en-US" sz="1200" dirty="0"/>
          </a:p>
        </p:txBody>
      </p:sp>
      <p:pic>
        <p:nvPicPr>
          <p:cNvPr id="4101"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3169" y="5243973"/>
            <a:ext cx="1267758"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3399" y="5243973"/>
            <a:ext cx="1480520"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52435" y="5062567"/>
            <a:ext cx="574308" cy="5531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267610" y="1643462"/>
            <a:ext cx="8778639" cy="3447584"/>
            <a:chOff x="267610" y="1643462"/>
            <a:chExt cx="8778639" cy="3447584"/>
          </a:xfrm>
        </p:grpSpPr>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611" y="2164966"/>
              <a:ext cx="4271978" cy="2926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267610" y="1643462"/>
              <a:ext cx="4271979" cy="430887"/>
            </a:xfrm>
            <a:prstGeom prst="rect">
              <a:avLst/>
            </a:prstGeom>
          </p:spPr>
          <p:txBody>
            <a:bodyPr wrap="square">
              <a:spAutoFit/>
            </a:bodyPr>
            <a:lstStyle/>
            <a:p>
              <a:pPr algn="ctr"/>
              <a:r>
                <a:rPr lang="fr" sz="2200" b="1" dirty="0"/>
                <a:t>Espace 1</a:t>
              </a:r>
            </a:p>
          </p:txBody>
        </p:sp>
        <p:sp>
          <p:nvSpPr>
            <p:cNvPr id="11" name="Rectangle 10"/>
            <p:cNvSpPr/>
            <p:nvPr/>
          </p:nvSpPr>
          <p:spPr>
            <a:xfrm>
              <a:off x="4741069" y="1643462"/>
              <a:ext cx="4305179" cy="430887"/>
            </a:xfrm>
            <a:prstGeom prst="rect">
              <a:avLst/>
            </a:prstGeom>
          </p:spPr>
          <p:txBody>
            <a:bodyPr wrap="square">
              <a:spAutoFit/>
            </a:bodyPr>
            <a:lstStyle/>
            <a:p>
              <a:pPr algn="ctr"/>
              <a:r>
                <a:rPr lang="fr" sz="2200" b="1" dirty="0"/>
                <a:t>Espace 2</a:t>
              </a:r>
            </a:p>
          </p:txBody>
        </p:sp>
        <p:pic>
          <p:nvPicPr>
            <p:cNvPr id="410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41070" y="2164966"/>
              <a:ext cx="4305179" cy="2926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ounded Rectangle 2"/>
            <p:cNvSpPr/>
            <p:nvPr/>
          </p:nvSpPr>
          <p:spPr>
            <a:xfrm>
              <a:off x="2120630" y="2468627"/>
              <a:ext cx="1316476" cy="1314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ounded Rectangle 15"/>
            <p:cNvSpPr/>
            <p:nvPr/>
          </p:nvSpPr>
          <p:spPr>
            <a:xfrm>
              <a:off x="6657193" y="2468627"/>
              <a:ext cx="1316476" cy="1314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p:cNvSpPr/>
          <p:nvPr/>
        </p:nvSpPr>
        <p:spPr>
          <a:xfrm>
            <a:off x="7581015" y="903978"/>
            <a:ext cx="1465234"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sz="2400" b="1" i="1" dirty="0">
                <a:cs typeface="Calibri" panose="020F0502020204030204" pitchFamily="34" charset="0"/>
              </a:rPr>
              <a:t>Étapes 1 - 2</a:t>
            </a:r>
            <a:endParaRPr lang="el-GR" sz="2400" dirty="0"/>
          </a:p>
        </p:txBody>
      </p:sp>
      <p:sp>
        <p:nvSpPr>
          <p:cNvPr id="7" name="Rectangle 6"/>
          <p:cNvSpPr/>
          <p:nvPr/>
        </p:nvSpPr>
        <p:spPr>
          <a:xfrm>
            <a:off x="267610" y="1118805"/>
            <a:ext cx="7379176" cy="369332"/>
          </a:xfrm>
          <a:prstGeom prst="rect">
            <a:avLst/>
          </a:prstGeom>
        </p:spPr>
        <p:txBody>
          <a:bodyPr wrap="square">
            <a:spAutoFit/>
          </a:bodyPr>
          <a:lstStyle/>
          <a:p>
            <a:r>
              <a:rPr lang="fr" dirty="0"/>
              <a:t>Calculer le </a:t>
            </a:r>
            <a:r>
              <a:rPr lang="fr" b="1" dirty="0"/>
              <a:t>PPD </a:t>
            </a:r>
            <a:r>
              <a:rPr lang="fr" dirty="0"/>
              <a:t>pour chaque espace</a:t>
            </a:r>
            <a:endParaRPr lang="en-GB" dirty="0"/>
          </a:p>
        </p:txBody>
      </p:sp>
      <p:grpSp>
        <p:nvGrpSpPr>
          <p:cNvPr id="2" name="Groupe 1">
            <a:extLst>
              <a:ext uri="{FF2B5EF4-FFF2-40B4-BE49-F238E27FC236}">
                <a16:creationId xmlns:a16="http://schemas.microsoft.com/office/drawing/2014/main" id="{EE712420-526A-34B8-D237-6AB4F6264618}"/>
              </a:ext>
            </a:extLst>
          </p:cNvPr>
          <p:cNvGrpSpPr/>
          <p:nvPr/>
        </p:nvGrpSpPr>
        <p:grpSpPr>
          <a:xfrm>
            <a:off x="0" y="5928255"/>
            <a:ext cx="9144000" cy="939270"/>
            <a:chOff x="0" y="5918730"/>
            <a:chExt cx="9144000" cy="939270"/>
          </a:xfrm>
        </p:grpSpPr>
        <p:pic>
          <p:nvPicPr>
            <p:cNvPr id="9" name="Image 8">
              <a:extLst>
                <a:ext uri="{FF2B5EF4-FFF2-40B4-BE49-F238E27FC236}">
                  <a16:creationId xmlns:a16="http://schemas.microsoft.com/office/drawing/2014/main" id="{11D6145D-BBB3-2597-6E67-1A35B16DF1C7}"/>
                </a:ext>
              </a:extLst>
            </p:cNvPr>
            <p:cNvPicPr>
              <a:picLocks noChangeAspect="1"/>
            </p:cNvPicPr>
            <p:nvPr/>
          </p:nvPicPr>
          <p:blipFill>
            <a:blip r:embed="rId7"/>
            <a:stretch>
              <a:fillRect/>
            </a:stretch>
          </p:blipFill>
          <p:spPr>
            <a:xfrm>
              <a:off x="304324" y="5918730"/>
              <a:ext cx="1798476" cy="636325"/>
            </a:xfrm>
            <a:prstGeom prst="rect">
              <a:avLst/>
            </a:prstGeom>
          </p:spPr>
        </p:pic>
        <p:sp>
          <p:nvSpPr>
            <p:cNvPr id="12" name="ZoneTexte 11">
              <a:extLst>
                <a:ext uri="{FF2B5EF4-FFF2-40B4-BE49-F238E27FC236}">
                  <a16:creationId xmlns:a16="http://schemas.microsoft.com/office/drawing/2014/main" id="{2E90E4D1-4572-DB2E-44F3-A50075AB0C2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3" name="Rectangle 12">
              <a:extLst>
                <a:ext uri="{FF2B5EF4-FFF2-40B4-BE49-F238E27FC236}">
                  <a16:creationId xmlns:a16="http://schemas.microsoft.com/office/drawing/2014/main" id="{FE0A2296-D1BD-C325-D6FB-50B15D4D3011}"/>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922288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58182A5F-3748-6F3A-743A-8D8639F78EB4}"/>
              </a:ext>
            </a:extLst>
          </p:cNvPr>
          <p:cNvGrpSpPr/>
          <p:nvPr/>
        </p:nvGrpSpPr>
        <p:grpSpPr>
          <a:xfrm>
            <a:off x="0" y="5928255"/>
            <a:ext cx="9144000" cy="939270"/>
            <a:chOff x="0" y="5918730"/>
            <a:chExt cx="9144000" cy="939270"/>
          </a:xfrm>
        </p:grpSpPr>
        <p:pic>
          <p:nvPicPr>
            <p:cNvPr id="8" name="Image 7">
              <a:extLst>
                <a:ext uri="{FF2B5EF4-FFF2-40B4-BE49-F238E27FC236}">
                  <a16:creationId xmlns:a16="http://schemas.microsoft.com/office/drawing/2014/main" id="{C01102F4-3CE4-B93F-7973-E597577A59B1}"/>
                </a:ext>
              </a:extLst>
            </p:cNvPr>
            <p:cNvPicPr>
              <a:picLocks noChangeAspect="1"/>
            </p:cNvPicPr>
            <p:nvPr/>
          </p:nvPicPr>
          <p:blipFill>
            <a:blip r:embed="rId2"/>
            <a:stretch>
              <a:fillRect/>
            </a:stretch>
          </p:blipFill>
          <p:spPr>
            <a:xfrm>
              <a:off x="304324" y="5918730"/>
              <a:ext cx="1798476" cy="636325"/>
            </a:xfrm>
            <a:prstGeom prst="rect">
              <a:avLst/>
            </a:prstGeom>
          </p:spPr>
        </p:pic>
        <p:sp>
          <p:nvSpPr>
            <p:cNvPr id="25" name="ZoneTexte 24">
              <a:extLst>
                <a:ext uri="{FF2B5EF4-FFF2-40B4-BE49-F238E27FC236}">
                  <a16:creationId xmlns:a16="http://schemas.microsoft.com/office/drawing/2014/main" id="{45E2721F-AB0B-09B6-EEC3-AFA1F6F4131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6" name="Rectangle 25">
              <a:extLst>
                <a:ext uri="{FF2B5EF4-FFF2-40B4-BE49-F238E27FC236}">
                  <a16:creationId xmlns:a16="http://schemas.microsoft.com/office/drawing/2014/main" id="{0AF417D1-A99C-14B4-071E-D033AD6A1E43}"/>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9983" y="6572250"/>
            <a:ext cx="2133600" cy="285750"/>
          </a:xfrm>
        </p:spPr>
        <p:txBody>
          <a:bodyPr/>
          <a:lstStyle/>
          <a:p>
            <a:fld id="{243FB592-B9A9-49AA-A86F-4031F7B97808}" type="slidenum">
              <a:rPr lang="en-US" sz="1050" smtClean="0"/>
              <a:t>25</a:t>
            </a:fld>
            <a:endParaRPr lang="en-US" sz="1050"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sp>
        <p:nvSpPr>
          <p:cNvPr id="6" name="Rectangle 5"/>
          <p:cNvSpPr/>
          <p:nvPr/>
        </p:nvSpPr>
        <p:spPr>
          <a:xfrm>
            <a:off x="8097957" y="2503778"/>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5</a:t>
            </a:r>
            <a:endParaRPr lang="el-GR" dirty="0"/>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48307" y="2734610"/>
            <a:ext cx="8229600" cy="655096"/>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fr" sz="1600" dirty="0"/>
              <a:t>Additionnez les produits du </a:t>
            </a:r>
            <a:r>
              <a:rPr lang="fr" sz="1400" b="1" dirty="0"/>
              <a:t>PPD </a:t>
            </a:r>
            <a:r>
              <a:rPr lang="fr" sz="1600" dirty="0"/>
              <a:t>dans chaque espace </a:t>
            </a:r>
            <a:r>
              <a:rPr lang="fr" sz="1600" b="1" dirty="0"/>
              <a:t>multipliés par la surface au sol correspondante</a:t>
            </a:r>
            <a:endParaRPr lang="en-GB" sz="1600" b="1" dirty="0">
              <a:solidFill>
                <a:srgbClr val="FF0000"/>
              </a:solidFill>
            </a:endParaRPr>
          </a:p>
          <a:p>
            <a:pPr marL="0" indent="0" fontAlgn="ctr">
              <a:buNone/>
            </a:pPr>
            <a:r>
              <a:rPr lang="fr" sz="1800" dirty="0"/>
              <a:t>(( </a:t>
            </a:r>
            <a:r>
              <a:rPr lang="fr" sz="1800" dirty="0">
                <a:solidFill>
                  <a:prstClr val="black"/>
                </a:solidFill>
                <a:cs typeface="Calibri" panose="020F0502020204030204" pitchFamily="34" charset="0"/>
                <a:sym typeface="Wingdings"/>
              </a:rPr>
              <a:t>6 </a:t>
            </a:r>
            <a:r>
              <a:rPr lang="fr" sz="1800" dirty="0"/>
              <a:t>* 12) + ( </a:t>
            </a:r>
            <a:r>
              <a:rPr lang="fr" sz="1800" dirty="0">
                <a:solidFill>
                  <a:prstClr val="black"/>
                </a:solidFill>
                <a:cs typeface="Calibri" panose="020F0502020204030204" pitchFamily="34" charset="0"/>
                <a:sym typeface="Wingdings"/>
              </a:rPr>
              <a:t>19 </a:t>
            </a:r>
            <a:r>
              <a:rPr lang="fr" sz="1800" dirty="0"/>
              <a:t>* 15)) = </a:t>
            </a:r>
            <a:r>
              <a:rPr lang="fr" sz="1800" b="1" dirty="0"/>
              <a:t>357 % m </a:t>
            </a:r>
            <a:r>
              <a:rPr lang="fr" sz="1800" b="1" baseline="30000" dirty="0"/>
              <a:t>2</a:t>
            </a:r>
            <a:endParaRPr lang="en-US" sz="1800" b="1" baseline="30000" dirty="0">
              <a:solidFill>
                <a:prstClr val="black"/>
              </a:solidFill>
              <a:cs typeface="Calibri" panose="020F0502020204030204" pitchFamily="34" charset="0"/>
            </a:endParaRPr>
          </a:p>
        </p:txBody>
      </p:sp>
      <p:sp>
        <p:nvSpPr>
          <p:cNvPr id="9" name="Rectangle 8"/>
          <p:cNvSpPr/>
          <p:nvPr/>
        </p:nvSpPr>
        <p:spPr>
          <a:xfrm>
            <a:off x="8102531" y="934673"/>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3</a:t>
            </a:r>
            <a:endParaRPr lang="el-GR" dirty="0"/>
          </a:p>
        </p:txBody>
      </p:sp>
      <p:sp>
        <p:nvSpPr>
          <p:cNvPr id="11" name="Rectangle 10"/>
          <p:cNvSpPr/>
          <p:nvPr/>
        </p:nvSpPr>
        <p:spPr>
          <a:xfrm>
            <a:off x="8102531" y="1614807"/>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4</a:t>
            </a:r>
            <a:endParaRPr lang="el-GR" dirty="0"/>
          </a:p>
        </p:txBody>
      </p:sp>
      <p:sp>
        <p:nvSpPr>
          <p:cNvPr id="12" name="Rectangle 11"/>
          <p:cNvSpPr/>
          <p:nvPr/>
        </p:nvSpPr>
        <p:spPr>
          <a:xfrm>
            <a:off x="348307" y="1938564"/>
            <a:ext cx="8679748" cy="369332"/>
          </a:xfrm>
          <a:prstGeom prst="rect">
            <a:avLst/>
          </a:prstGeom>
        </p:spPr>
        <p:txBody>
          <a:bodyPr wrap="none">
            <a:spAutoFit/>
          </a:bodyPr>
          <a:lstStyle/>
          <a:p>
            <a:r>
              <a:rPr lang="fr" dirty="0"/>
              <a:t>Calculer la </a:t>
            </a:r>
            <a:r>
              <a:rPr lang="fr" b="1" dirty="0"/>
              <a:t>surface au sol intérieure totale</a:t>
            </a:r>
            <a:r>
              <a:rPr lang="fr" b="1" dirty="0">
                <a:solidFill>
                  <a:srgbClr val="FF0000"/>
                </a:solidFill>
              </a:rPr>
              <a:t> </a:t>
            </a:r>
            <a:r>
              <a:rPr lang="fr" dirty="0"/>
              <a:t>de tous les emplacements sélectionnés </a:t>
            </a:r>
            <a:r>
              <a:rPr lang="fr" b="1" dirty="0">
                <a:cs typeface="Calibri" panose="020F0502020204030204" pitchFamily="34" charset="0"/>
              </a:rPr>
              <a:t>: 27 m </a:t>
            </a:r>
            <a:r>
              <a:rPr lang="fr" b="1" baseline="30000" dirty="0">
                <a:cs typeface="Calibri" panose="020F0502020204030204" pitchFamily="34" charset="0"/>
              </a:rPr>
              <a:t>2</a:t>
            </a:r>
            <a:r>
              <a:rPr lang="fr" b="1" dirty="0">
                <a:cs typeface="Calibri" panose="020F0502020204030204" pitchFamily="34" charset="0"/>
              </a:rPr>
              <a:t> </a:t>
            </a:r>
          </a:p>
        </p:txBody>
      </p:sp>
      <p:sp>
        <p:nvSpPr>
          <p:cNvPr id="13" name="Rectangle 12"/>
          <p:cNvSpPr/>
          <p:nvPr/>
        </p:nvSpPr>
        <p:spPr>
          <a:xfrm>
            <a:off x="352881" y="922823"/>
            <a:ext cx="7688476" cy="369332"/>
          </a:xfrm>
          <a:prstGeom prst="rect">
            <a:avLst/>
          </a:prstGeom>
        </p:spPr>
        <p:txBody>
          <a:bodyPr wrap="square">
            <a:spAutoFit/>
          </a:bodyPr>
          <a:lstStyle/>
          <a:p>
            <a:r>
              <a:rPr lang="fr" dirty="0"/>
              <a:t>Le</a:t>
            </a:r>
            <a:r>
              <a:rPr lang="fr" b="1" dirty="0"/>
              <a:t> surface au sol intérieure </a:t>
            </a:r>
            <a:r>
              <a:rPr lang="fr" dirty="0"/>
              <a:t>pour chaque espace est :</a:t>
            </a:r>
            <a:endParaRPr lang="en-GB" dirty="0"/>
          </a:p>
        </p:txBody>
      </p:sp>
      <p:sp>
        <p:nvSpPr>
          <p:cNvPr id="14" name="Rectangle 13"/>
          <p:cNvSpPr/>
          <p:nvPr/>
        </p:nvSpPr>
        <p:spPr>
          <a:xfrm>
            <a:off x="1195107" y="1271873"/>
            <a:ext cx="4795024" cy="369332"/>
          </a:xfrm>
          <a:prstGeom prst="rect">
            <a:avLst/>
          </a:prstGeom>
        </p:spPr>
        <p:txBody>
          <a:bodyPr wrap="square">
            <a:spAutoFit/>
          </a:bodyPr>
          <a:lstStyle/>
          <a:p>
            <a:pPr>
              <a:spcAft>
                <a:spcPts val="600"/>
              </a:spcAft>
            </a:pPr>
            <a:r>
              <a:rPr lang="fr" dirty="0">
                <a:cs typeface="Calibri" panose="020F0502020204030204" pitchFamily="34" charset="0"/>
              </a:rPr>
              <a:t>Espace 1 : </a:t>
            </a:r>
            <a:r>
              <a:rPr lang="fr" b="1" dirty="0">
                <a:solidFill>
                  <a:prstClr val="black"/>
                </a:solidFill>
                <a:cs typeface="Calibri" panose="020F0502020204030204" pitchFamily="34" charset="0"/>
                <a:sym typeface="Wingdings"/>
              </a:rPr>
              <a:t>12 m </a:t>
            </a:r>
            <a:r>
              <a:rPr lang="fr" b="1" baseline="30000" dirty="0">
                <a:solidFill>
                  <a:prstClr val="black"/>
                </a:solidFill>
                <a:cs typeface="Calibri" panose="020F0502020204030204" pitchFamily="34" charset="0"/>
                <a:sym typeface="Wingdings"/>
              </a:rPr>
              <a:t>2</a:t>
            </a:r>
            <a:r>
              <a:rPr lang="fr" baseline="30000" dirty="0">
                <a:solidFill>
                  <a:prstClr val="black"/>
                </a:solidFill>
                <a:cs typeface="Calibri" panose="020F0502020204030204" pitchFamily="34" charset="0"/>
                <a:sym typeface="Wingdings"/>
              </a:rPr>
              <a:t>  </a:t>
            </a:r>
            <a:r>
              <a:rPr lang="fr" dirty="0">
                <a:cs typeface="Calibri" panose="020F0502020204030204" pitchFamily="34" charset="0"/>
              </a:rPr>
              <a:t>Espace </a:t>
            </a:r>
            <a:r>
              <a:rPr lang="fr" dirty="0"/>
              <a:t>2</a:t>
            </a:r>
            <a:r>
              <a:rPr lang="fr" dirty="0">
                <a:cs typeface="Calibri" panose="020F0502020204030204" pitchFamily="34" charset="0"/>
              </a:rPr>
              <a:t> : </a:t>
            </a:r>
            <a:r>
              <a:rPr lang="fr" b="1" dirty="0">
                <a:solidFill>
                  <a:prstClr val="black"/>
                </a:solidFill>
                <a:cs typeface="Calibri" panose="020F0502020204030204" pitchFamily="34" charset="0"/>
                <a:sym typeface="Wingdings"/>
              </a:rPr>
              <a:t>15 m </a:t>
            </a:r>
            <a:r>
              <a:rPr lang="fr" b="1" baseline="30000" dirty="0">
                <a:solidFill>
                  <a:prstClr val="black"/>
                </a:solidFill>
                <a:cs typeface="Calibri" panose="020F0502020204030204" pitchFamily="34" charset="0"/>
                <a:sym typeface="Wingdings"/>
              </a:rPr>
              <a:t>2</a:t>
            </a:r>
            <a:r>
              <a:rPr lang="fr" baseline="30000" dirty="0">
                <a:solidFill>
                  <a:prstClr val="black"/>
                </a:solidFill>
                <a:cs typeface="Calibri" panose="020F0502020204030204" pitchFamily="34" charset="0"/>
              </a:rPr>
              <a:t> </a:t>
            </a:r>
            <a:endParaRPr lang="en-US" dirty="0">
              <a:solidFill>
                <a:srgbClr val="FF0000"/>
              </a:solidFill>
              <a:cs typeface="Calibri" panose="020F0502020204030204" pitchFamily="34" charset="0"/>
            </a:endParaRPr>
          </a:p>
        </p:txBody>
      </p:sp>
      <p:sp>
        <p:nvSpPr>
          <p:cNvPr id="18" name="Rectangle 17"/>
          <p:cNvSpPr/>
          <p:nvPr/>
        </p:nvSpPr>
        <p:spPr>
          <a:xfrm>
            <a:off x="8097957" y="3878632"/>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6</a:t>
            </a:r>
            <a:endParaRPr lang="el-GR" dirty="0"/>
          </a:p>
        </p:txBody>
      </p:sp>
      <p:sp>
        <p:nvSpPr>
          <p:cNvPr id="19" name="Rectangle 18"/>
          <p:cNvSpPr/>
          <p:nvPr/>
        </p:nvSpPr>
        <p:spPr>
          <a:xfrm>
            <a:off x="289604" y="4021677"/>
            <a:ext cx="7747179" cy="369332"/>
          </a:xfrm>
          <a:prstGeom prst="rect">
            <a:avLst/>
          </a:prstGeom>
        </p:spPr>
        <p:txBody>
          <a:bodyPr wrap="square">
            <a:spAutoFit/>
          </a:bodyPr>
          <a:lstStyle/>
          <a:p>
            <a:pPr>
              <a:spcAft>
                <a:spcPts val="600"/>
              </a:spcAft>
            </a:pPr>
            <a:r>
              <a:rPr lang="fr" b="1" dirty="0"/>
              <a:t>Calculer le PPD </a:t>
            </a:r>
            <a:endParaRPr lang="en-GB" dirty="0"/>
          </a:p>
        </p:txBody>
      </p:sp>
      <p:grpSp>
        <p:nvGrpSpPr>
          <p:cNvPr id="3" name="Group 2"/>
          <p:cNvGrpSpPr/>
          <p:nvPr/>
        </p:nvGrpSpPr>
        <p:grpSpPr>
          <a:xfrm>
            <a:off x="1948427" y="4037292"/>
            <a:ext cx="5946279" cy="1873380"/>
            <a:chOff x="1965680" y="4279451"/>
            <a:chExt cx="5946279" cy="1873380"/>
          </a:xfrm>
        </p:grpSpPr>
        <p:grpSp>
          <p:nvGrpSpPr>
            <p:cNvPr id="15" name="Group 14"/>
            <p:cNvGrpSpPr/>
            <p:nvPr/>
          </p:nvGrpSpPr>
          <p:grpSpPr>
            <a:xfrm>
              <a:off x="5268621" y="4279451"/>
              <a:ext cx="2643338" cy="1747344"/>
              <a:chOff x="6519607" y="4038527"/>
              <a:chExt cx="2643338" cy="1747344"/>
            </a:xfrm>
          </p:grpSpPr>
          <p:pic>
            <p:nvPicPr>
              <p:cNvPr id="16"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9607" y="4038527"/>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7" name="Rectangle 16"/>
                  <p:cNvSpPr/>
                  <p:nvPr/>
                </p:nvSpPr>
                <p:spPr>
                  <a:xfrm>
                    <a:off x="6519607" y="4783612"/>
                    <a:ext cx="2617164" cy="477054"/>
                  </a:xfrm>
                  <a:prstGeom prst="rect">
                    <a:avLst/>
                  </a:prstGeom>
                </p:spPr>
                <p:txBody>
                  <a:bodyPr wrap="square">
                    <a:spAutoFit/>
                  </a:bodyPr>
                  <a:lstStyle/>
                  <a:p>
                    <a:pPr>
                      <a:spcAft>
                        <a:spcPts val="600"/>
                      </a:spcAft>
                    </a:pPr>
                    <a14:m>
                      <m:oMathPara xmlns:m="http://schemas.openxmlformats.org/officeDocument/2006/math">
                        <m:oMathParaPr>
                          <m:jc m:val="centerGroup"/>
                        </m:oMathParaPr>
                        <m:oMath xmlns:m="http://schemas.openxmlformats.org/officeDocument/2006/math">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𝟏𝟑</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𝟐</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 </m:t>
                          </m:r>
                          <m:r>
                            <m:rPr>
                              <m:nor/>
                            </m:rPr>
                            <a:rPr lang="en-US" sz="2000" b="1" i="1" u="sng" dirty="0" smtClean="0">
                              <a:solidFill>
                                <a:srgbClr val="FF0000"/>
                              </a:solidFill>
                              <a:effectLst>
                                <a:outerShdw blurRad="38100" dist="38100" dir="2700000" algn="tl">
                                  <a:srgbClr val="000000">
                                    <a:alpha val="43137"/>
                                  </a:srgbClr>
                                </a:outerShdw>
                              </a:effectLst>
                            </a:rPr>
                            <m:t>%</m:t>
                          </m:r>
                        </m:oMath>
                      </m:oMathPara>
                    </a14:m>
                    <a:endParaRPr lang="en-GB" sz="2000" b="1" u="sng" dirty="0">
                      <a:solidFill>
                        <a:srgbClr val="FF0000"/>
                      </a:solidFill>
                      <a:effectLst>
                        <a:outerShdw blurRad="38100" dist="38100" dir="2700000" algn="tl">
                          <a:srgbClr val="000000">
                            <a:alpha val="43137"/>
                          </a:srgbClr>
                        </a:outerShdw>
                      </a:effectLst>
                    </a:endParaRPr>
                  </a:p>
                </p:txBody>
              </p:sp>
            </mc:Choice>
            <mc:Fallback xmlns="">
              <p:sp>
                <p:nvSpPr>
                  <p:cNvPr id="17" name="Rectangle 16"/>
                  <p:cNvSpPr>
                    <a:spLocks noRot="1" noChangeAspect="1" noMove="1" noResize="1" noEditPoints="1" noAdjustHandles="1" noChangeArrowheads="1" noChangeShapeType="1" noTextEdit="1"/>
                  </p:cNvSpPr>
                  <p:nvPr/>
                </p:nvSpPr>
                <p:spPr>
                  <a:xfrm>
                    <a:off x="6519607" y="4783612"/>
                    <a:ext cx="2617164" cy="477054"/>
                  </a:xfrm>
                  <a:prstGeom prst="rect">
                    <a:avLst/>
                  </a:prstGeom>
                  <a:blipFill>
                    <a:blip r:embed="rId4"/>
                    <a:stretch>
                      <a:fillRect/>
                    </a:stretch>
                  </a:blipFill>
                </p:spPr>
                <p:txBody>
                  <a:bodyPr/>
                  <a:lstStyle/>
                  <a:p>
                    <a:r>
                      <a:rPr lang="fr-FR">
                        <a:noFill/>
                      </a:rPr>
                      <a:t> </a:t>
                    </a:r>
                  </a:p>
                </p:txBody>
              </p:sp>
            </mc:Fallback>
          </mc:AlternateContent>
        </p:grpSp>
        <p:sp>
          <p:nvSpPr>
            <p:cNvPr id="22" name="Rectangle 21"/>
            <p:cNvSpPr/>
            <p:nvPr/>
          </p:nvSpPr>
          <p:spPr>
            <a:xfrm>
              <a:off x="5254597" y="4862953"/>
              <a:ext cx="465191"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 name="Group 1"/>
            <p:cNvGrpSpPr/>
            <p:nvPr/>
          </p:nvGrpSpPr>
          <p:grpSpPr>
            <a:xfrm>
              <a:off x="1965680" y="4550679"/>
              <a:ext cx="2384926" cy="1547878"/>
              <a:chOff x="1965680" y="4401248"/>
              <a:chExt cx="2384926" cy="1547878"/>
            </a:xfrm>
          </p:grpSpPr>
          <p:sp>
            <p:nvSpPr>
              <p:cNvPr id="20" name="Rounded Rectangle 19"/>
              <p:cNvSpPr/>
              <p:nvPr/>
            </p:nvSpPr>
            <p:spPr>
              <a:xfrm>
                <a:off x="2052994" y="5409126"/>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u="sng" dirty="0">
                    <a:solidFill>
                      <a:schemeClr val="tx1"/>
                    </a:solidFill>
                  </a:rPr>
                  <a:t>27 </a:t>
                </a:r>
                <a:r>
                  <a:rPr lang="fr" sz="2000" dirty="0">
                    <a:solidFill>
                      <a:schemeClr val="tx1"/>
                    </a:solidFill>
                  </a:rPr>
                  <a:t>( </a:t>
                </a:r>
                <a:r>
                  <a:rPr lang="fr" sz="2000" dirty="0">
                    <a:solidFill>
                      <a:schemeClr val="tx1"/>
                    </a:solidFill>
                    <a:cs typeface="Calibri" panose="020F0502020204030204" pitchFamily="34" charset="0"/>
                  </a:rPr>
                  <a:t>m2 </a:t>
                </a:r>
                <a:r>
                  <a:rPr lang="fr" sz="2000" dirty="0">
                    <a:solidFill>
                      <a:schemeClr val="tx1"/>
                    </a:solidFill>
                    <a:effectLst>
                      <a:outerShdw blurRad="38100" dist="38100" dir="2700000" algn="tl">
                        <a:srgbClr val="000000">
                          <a:alpha val="43137"/>
                        </a:srgbClr>
                      </a:outerShdw>
                    </a:effectLst>
                  </a:rPr>
                  <a:t>) </a:t>
                </a:r>
                <a:endParaRPr lang="en-US" sz="2000" dirty="0">
                  <a:solidFill>
                    <a:schemeClr val="tx1"/>
                  </a:solidFill>
                  <a:effectLst>
                    <a:outerShdw blurRad="38100" dist="38100" dir="2700000" algn="tl">
                      <a:srgbClr val="000000">
                        <a:alpha val="43137"/>
                      </a:srgbClr>
                    </a:outerShdw>
                  </a:effectLst>
                </a:endParaRPr>
              </a:p>
            </p:txBody>
          </p:sp>
          <p:sp>
            <p:nvSpPr>
              <p:cNvPr id="21" name="Rounded Rectangle 20"/>
              <p:cNvSpPr/>
              <p:nvPr/>
            </p:nvSpPr>
            <p:spPr>
              <a:xfrm>
                <a:off x="2052994" y="4463692"/>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u="sng" dirty="0">
                    <a:solidFill>
                      <a:schemeClr val="tx1"/>
                    </a:solidFill>
                  </a:rPr>
                  <a:t>357</a:t>
                </a:r>
                <a:r>
                  <a:rPr lang="fr" sz="2000" dirty="0">
                    <a:solidFill>
                      <a:schemeClr val="tx1"/>
                    </a:solidFill>
                    <a:effectLst>
                      <a:outerShdw blurRad="38100" dist="38100" dir="2700000" algn="tl">
                        <a:srgbClr val="000000">
                          <a:alpha val="43137"/>
                        </a:srgbClr>
                      </a:outerShdw>
                    </a:effectLst>
                  </a:rPr>
                  <a:t> </a:t>
                </a:r>
                <a:r>
                  <a:rPr lang="fr" sz="2000" dirty="0">
                    <a:solidFill>
                      <a:schemeClr val="tx1"/>
                    </a:solidFill>
                  </a:rPr>
                  <a:t>(%</a:t>
                </a:r>
                <a:r>
                  <a:rPr lang="fr" sz="2000" dirty="0">
                    <a:solidFill>
                      <a:schemeClr val="tx1"/>
                    </a:solidFill>
                    <a:effectLst>
                      <a:outerShdw blurRad="38100" dist="38100" dir="2700000" algn="tl">
                        <a:srgbClr val="000000">
                          <a:alpha val="43137"/>
                        </a:srgbClr>
                      </a:outerShdw>
                    </a:effectLst>
                  </a:rPr>
                  <a:t> </a:t>
                </a:r>
                <a:r>
                  <a:rPr lang="fr" sz="2000" dirty="0">
                    <a:solidFill>
                      <a:schemeClr val="tx1"/>
                    </a:solidFill>
                  </a:rPr>
                  <a:t>m </a:t>
                </a:r>
                <a:r>
                  <a:rPr lang="fr" sz="2000" baseline="30000" dirty="0">
                    <a:solidFill>
                      <a:schemeClr val="tx1"/>
                    </a:solidFill>
                  </a:rPr>
                  <a:t>2 </a:t>
                </a:r>
                <a:r>
                  <a:rPr lang="fr" sz="2000" dirty="0">
                    <a:solidFill>
                      <a:schemeClr val="tx1"/>
                    </a:solidFill>
                  </a:rPr>
                  <a:t>)</a:t>
                </a:r>
                <a:endParaRPr lang="en-US" sz="2000" dirty="0">
                  <a:solidFill>
                    <a:schemeClr val="tx1"/>
                  </a:solidFill>
                </a:endParaRPr>
              </a:p>
            </p:txBody>
          </p:sp>
          <p:sp>
            <p:nvSpPr>
              <p:cNvPr id="23" name="Rectangle 22"/>
              <p:cNvSpPr/>
              <p:nvPr/>
            </p:nvSpPr>
            <p:spPr>
              <a:xfrm>
                <a:off x="1965680" y="4401248"/>
                <a:ext cx="2384926"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24" name="Right Brace 23"/>
            <p:cNvSpPr/>
            <p:nvPr/>
          </p:nvSpPr>
          <p:spPr>
            <a:xfrm>
              <a:off x="4404449" y="4496405"/>
              <a:ext cx="667265" cy="165642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spTree>
    <p:extLst>
      <p:ext uri="{BB962C8B-B14F-4D97-AF65-F5344CB8AC3E}">
        <p14:creationId xmlns:p14="http://schemas.microsoft.com/office/powerpoint/2010/main" val="35482935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26</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latin typeface="Calibri" panose="020F0502020204030204" pitchFamily="34" charset="0"/>
                <a:cs typeface="Calibri" panose="020F0502020204030204" pitchFamily="34" charset="0"/>
              </a:rPr>
              <a:t>EXEMPLE - </a:t>
            </a:r>
            <a:r>
              <a:rPr lang="fr" b="1" u="sng" dirty="0">
                <a:latin typeface="Calibri" panose="020F0502020204030204" pitchFamily="34" charset="0"/>
                <a:cs typeface="Calibri" panose="020F0502020204030204" pitchFamily="34" charset="0"/>
              </a:rPr>
              <a:t>ÉTAPE </a:t>
            </a:r>
            <a:endParaRPr lang="it-IT" sz="2400" dirty="0"/>
          </a:p>
        </p:txBody>
      </p:sp>
      <p:grpSp>
        <p:nvGrpSpPr>
          <p:cNvPr id="2" name="Groupe 1">
            <a:extLst>
              <a:ext uri="{FF2B5EF4-FFF2-40B4-BE49-F238E27FC236}">
                <a16:creationId xmlns:a16="http://schemas.microsoft.com/office/drawing/2014/main" id="{F31B69D5-FCD6-ACAC-E1DE-227CC30F8927}"/>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A7EFF797-B25A-0EB1-D676-E9255D2A3A33}"/>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75C7CF0A-B6DD-1BEF-1515-F48128CD54CB}"/>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406E65EA-4089-CAC8-1E60-A5A4606E80F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2084081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541382" cy="4525963"/>
          </a:xfrm>
          <a:prstGeom prst="rect">
            <a:avLst/>
          </a:prstGeom>
        </p:spPr>
        <p:txBody>
          <a:bodyPr>
            <a:normAutofit/>
          </a:bodyPr>
          <a:lstStyle/>
          <a:p>
            <a:pPr marL="0" indent="0">
              <a:buNone/>
            </a:pPr>
            <a:r>
              <a:rPr lang="fr" sz="2000" dirty="0">
                <a:cs typeface="Calibri" panose="020F0502020204030204" pitchFamily="34" charset="0"/>
              </a:rPr>
              <a:t>Les conditions intérieures dans deux espaces avec différentes activités des occupants ont été mesurées sur une période de cinq jours, dans un immeuble de bureaux :</a:t>
            </a:r>
          </a:p>
          <a:p>
            <a:pPr>
              <a:buFont typeface="Courier New" panose="02070309020205020404" pitchFamily="49" charset="0"/>
              <a:buChar char="o"/>
            </a:pPr>
            <a:r>
              <a:rPr lang="fr" sz="1600" dirty="0"/>
              <a:t>Température </a:t>
            </a:r>
            <a:r>
              <a:rPr lang="fr" sz="1600" dirty="0" err="1"/>
              <a:t>db</a:t>
            </a:r>
            <a:r>
              <a:rPr lang="fr" sz="1600" dirty="0"/>
              <a:t> ( </a:t>
            </a:r>
            <a:r>
              <a:rPr lang="fr" sz="1600" baseline="30000" dirty="0" err="1"/>
              <a:t>oC </a:t>
            </a:r>
            <a:r>
              <a:rPr lang="fr" sz="1600" dirty="0"/>
              <a:t>) </a:t>
            </a:r>
            <a:r>
              <a:rPr lang="fr" sz="1600" dirty="0" err="1"/>
              <a:t>_</a:t>
            </a:r>
          </a:p>
          <a:p>
            <a:pPr>
              <a:buFont typeface="Courier New" panose="02070309020205020404" pitchFamily="49" charset="0"/>
              <a:buChar char="o"/>
            </a:pPr>
            <a:r>
              <a:rPr lang="fr" sz="1600" dirty="0"/>
              <a:t>Humidité relative (%)</a:t>
            </a:r>
            <a:endParaRPr lang="en-US" sz="1600" dirty="0"/>
          </a:p>
          <a:p>
            <a:pPr>
              <a:buFont typeface="Courier New" panose="02070309020205020404" pitchFamily="49" charset="0"/>
              <a:buChar char="o"/>
            </a:pPr>
            <a:r>
              <a:rPr lang="fr" sz="1600" dirty="0">
                <a:cs typeface="Calibri" panose="020F0502020204030204" pitchFamily="34" charset="0"/>
              </a:rPr>
              <a:t>Vitesse de l'air (0,15 m/s)</a:t>
            </a:r>
            <a:endParaRPr lang="en-US" sz="1600" dirty="0">
              <a:cs typeface="Calibri" panose="020F0502020204030204" pitchFamily="34" charset="0"/>
            </a:endParaRPr>
          </a:p>
          <a:p>
            <a:pPr>
              <a:buFont typeface="Courier New" panose="02070309020205020404" pitchFamily="49" charset="0"/>
              <a:buChar char="o"/>
            </a:pPr>
            <a:r>
              <a:rPr lang="fr" sz="1600" dirty="0">
                <a:cs typeface="Calibri" panose="020F0502020204030204" pitchFamily="34" charset="0"/>
              </a:rPr>
              <a:t>Température radiante moyenne ( </a:t>
            </a:r>
            <a:r>
              <a:rPr lang="fr" sz="1600" baseline="30000" dirty="0" err="1">
                <a:cs typeface="Calibri" panose="020F0502020204030204" pitchFamily="34" charset="0"/>
              </a:rPr>
              <a:t>o </a:t>
            </a:r>
            <a:r>
              <a:rPr lang="fr" sz="1600" dirty="0" err="1">
                <a:cs typeface="Calibri" panose="020F0502020204030204" pitchFamily="34" charset="0"/>
              </a:rPr>
              <a:t>C </a:t>
            </a:r>
            <a:r>
              <a:rPr lang="fr" sz="1600" dirty="0">
                <a:cs typeface="Calibri" panose="020F0502020204030204" pitchFamily="34" charset="0"/>
              </a:rPr>
              <a:t>)</a:t>
            </a:r>
          </a:p>
          <a:p>
            <a:pPr>
              <a:buFont typeface="Courier New" panose="02070309020205020404" pitchFamily="49" charset="0"/>
              <a:buChar char="o"/>
            </a:pPr>
            <a:r>
              <a:rPr lang="fr" sz="1600" dirty="0">
                <a:cs typeface="Calibri" panose="020F0502020204030204" pitchFamily="34" charset="0"/>
              </a:rPr>
              <a:t>Activité de l'occupant (# 1 Travail de bureau assis -1 rencontré); #2 Remplissage , debout-1.4 rencontré)</a:t>
            </a:r>
            <a:endParaRPr lang="en-US" sz="1600" dirty="0">
              <a:cs typeface="Calibri" panose="020F0502020204030204" pitchFamily="34" charset="0"/>
            </a:endParaRPr>
          </a:p>
          <a:p>
            <a:pPr>
              <a:buFont typeface="Courier New" panose="02070309020205020404" pitchFamily="49" charset="0"/>
              <a:buChar char="o"/>
            </a:pPr>
            <a:r>
              <a:rPr lang="fr" sz="1600" dirty="0">
                <a:cs typeface="Calibri" panose="020F0502020204030204" pitchFamily="34" charset="0"/>
              </a:rPr>
              <a:t>de vêtements ( Vêtements d'été légers d'intérieur - 0,5 </a:t>
            </a:r>
            <a:r>
              <a:rPr lang="fr" sz="1600" dirty="0" err="1">
                <a:cs typeface="Calibri" panose="020F0502020204030204" pitchFamily="34" charset="0"/>
              </a:rPr>
              <a:t>clo </a:t>
            </a:r>
            <a:r>
              <a:rPr lang="fr" sz="1600" dirty="0">
                <a:cs typeface="Calibri" panose="020F0502020204030204" pitchFamily="34" charset="0"/>
              </a:rPr>
              <a:t>)</a:t>
            </a:r>
            <a:endParaRPr lang="en-US" sz="1600" dirty="0">
              <a:cs typeface="Calibri" panose="020F0502020204030204" pitchFamily="34" charset="0"/>
            </a:endParaRPr>
          </a:p>
          <a:p>
            <a:pPr marL="0" indent="0">
              <a:buNone/>
            </a:pPr>
            <a:endParaRPr lang="en-US" sz="1600" dirty="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600"/>
            <a:ext cx="2133600" cy="279400"/>
          </a:xfrm>
        </p:spPr>
        <p:txBody>
          <a:bodyPr/>
          <a:lstStyle/>
          <a:p>
            <a:fld id="{243FB592-B9A9-49AA-A86F-4031F7B97808}" type="slidenum">
              <a:rPr lang="en-US" smtClean="0"/>
              <a:t>27</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grpSp>
        <p:nvGrpSpPr>
          <p:cNvPr id="9" name="Group 8"/>
          <p:cNvGrpSpPr/>
          <p:nvPr/>
        </p:nvGrpSpPr>
        <p:grpSpPr>
          <a:xfrm>
            <a:off x="322188" y="4418751"/>
            <a:ext cx="8514080" cy="765834"/>
            <a:chOff x="484500" y="4960702"/>
            <a:chExt cx="8514080" cy="765834"/>
          </a:xfrm>
        </p:grpSpPr>
        <p:sp>
          <p:nvSpPr>
            <p:cNvPr id="14" name="Segnaposto contenuto 2">
              <a:extLst>
                <a:ext uri="{FF2B5EF4-FFF2-40B4-BE49-F238E27FC236}">
                  <a16:creationId xmlns:a16="http://schemas.microsoft.com/office/drawing/2014/main" id="{86F2EB93-A63A-4210-B86A-E5FCAD7D8D7F}"/>
                </a:ext>
              </a:extLst>
            </p:cNvPr>
            <p:cNvSpPr txBox="1">
              <a:spLocks/>
            </p:cNvSpPr>
            <p:nvPr/>
          </p:nvSpPr>
          <p:spPr>
            <a:xfrm>
              <a:off x="484500" y="4960702"/>
              <a:ext cx="8514080" cy="765834"/>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2000" b="1" dirty="0"/>
                <a:t>               Calculer le PPD du bâtiment</a:t>
              </a:r>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9288" y="5025299"/>
              <a:ext cx="550437" cy="6366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 name="Groupe 1">
            <a:extLst>
              <a:ext uri="{FF2B5EF4-FFF2-40B4-BE49-F238E27FC236}">
                <a16:creationId xmlns:a16="http://schemas.microsoft.com/office/drawing/2014/main" id="{B6986A45-DF6B-B77E-C819-291F667F112E}"/>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4510C69E-37CD-8B54-4666-92E40630CC8F}"/>
                </a:ext>
              </a:extLst>
            </p:cNvPr>
            <p:cNvPicPr>
              <a:picLocks noChangeAspect="1"/>
            </p:cNvPicPr>
            <p:nvPr/>
          </p:nvPicPr>
          <p:blipFill>
            <a:blip r:embed="rId3"/>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86D62BAC-7A6B-6540-8BBE-EA137D8636E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D8DF258D-0339-8D6C-7E4B-C5846964121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381040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0A9AB8DE-EA24-3096-A72B-9FCA9EECE7C5}"/>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BB1109C3-6F45-BEC9-A139-F4638C02B336}"/>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4A5EA8EB-6580-8ACC-9436-A34766E449DC}"/>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a16="http://schemas.microsoft.com/office/drawing/2014/main" id="{B4C08FAC-8C1E-B064-F624-0EA50649FED3}"/>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8205" name="Picture 13"/>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4293" y="4806101"/>
            <a:ext cx="4211232" cy="1408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4"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54576" y="2730482"/>
            <a:ext cx="4140949" cy="1408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1" name="Picture 9"/>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522" y="4806101"/>
            <a:ext cx="4103934" cy="1408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0"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5300" y="2730482"/>
            <a:ext cx="4111156" cy="1408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4950"/>
            <a:ext cx="2133600" cy="273050"/>
          </a:xfrm>
        </p:spPr>
        <p:txBody>
          <a:bodyPr/>
          <a:lstStyle/>
          <a:p>
            <a:fld id="{243FB592-B9A9-49AA-A86F-4031F7B97808}" type="slidenum">
              <a:rPr lang="en-US" smtClean="0"/>
              <a:t>28</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sp>
        <p:nvSpPr>
          <p:cNvPr id="15" name="Rectangle 14"/>
          <p:cNvSpPr/>
          <p:nvPr/>
        </p:nvSpPr>
        <p:spPr>
          <a:xfrm>
            <a:off x="237907" y="2773442"/>
            <a:ext cx="4271979" cy="338554"/>
          </a:xfrm>
          <a:prstGeom prst="rect">
            <a:avLst/>
          </a:prstGeom>
        </p:spPr>
        <p:txBody>
          <a:bodyPr wrap="square">
            <a:spAutoFit/>
          </a:bodyPr>
          <a:lstStyle/>
          <a:p>
            <a:pPr algn="ctr"/>
            <a:r>
              <a:rPr lang="fr" sz="1600" b="1" dirty="0"/>
              <a:t>Espace #1 (20m </a:t>
            </a:r>
            <a:r>
              <a:rPr lang="fr" sz="1600" b="1" baseline="30000" dirty="0"/>
              <a:t>2 </a:t>
            </a:r>
            <a:r>
              <a:rPr lang="fr" sz="1600" b="1" dirty="0"/>
              <a:t>)</a:t>
            </a:r>
          </a:p>
        </p:txBody>
      </p:sp>
      <p:sp>
        <p:nvSpPr>
          <p:cNvPr id="16" name="Rectangle 15"/>
          <p:cNvSpPr/>
          <p:nvPr/>
        </p:nvSpPr>
        <p:spPr>
          <a:xfrm>
            <a:off x="4711366" y="2773442"/>
            <a:ext cx="4305179" cy="338554"/>
          </a:xfrm>
          <a:prstGeom prst="rect">
            <a:avLst/>
          </a:prstGeom>
        </p:spPr>
        <p:txBody>
          <a:bodyPr wrap="square">
            <a:spAutoFit/>
          </a:bodyPr>
          <a:lstStyle/>
          <a:p>
            <a:pPr algn="ctr"/>
            <a:r>
              <a:rPr lang="fr" sz="1600" b="1" dirty="0"/>
              <a:t>Espace # 2 (12m </a:t>
            </a:r>
            <a:r>
              <a:rPr lang="fr" sz="1600" b="1" baseline="30000" dirty="0"/>
              <a:t>2 </a:t>
            </a:r>
            <a:r>
              <a:rPr lang="fr" sz="1600" b="1" dirty="0"/>
              <a:t>)</a:t>
            </a:r>
            <a:endParaRPr lang="en-US" sz="1600" b="1" dirty="0"/>
          </a:p>
        </p:txBody>
      </p:sp>
      <p:pic>
        <p:nvPicPr>
          <p:cNvPr id="17"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9577" y="4105014"/>
            <a:ext cx="1267758"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33607" y="3993688"/>
            <a:ext cx="1480520"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37909" y="1339613"/>
            <a:ext cx="4150754"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711367" y="1339613"/>
            <a:ext cx="4150754"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2" name="Picture 1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540355" y="4030078"/>
            <a:ext cx="2784121" cy="731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3" name="Picture 1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80125" y="4030078"/>
            <a:ext cx="2784122" cy="731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ounded Rectangle 18"/>
          <p:cNvSpPr/>
          <p:nvPr/>
        </p:nvSpPr>
        <p:spPr>
          <a:xfrm>
            <a:off x="3362566" y="4376587"/>
            <a:ext cx="936000" cy="18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20" name="Rounded Rectangle 19"/>
          <p:cNvSpPr/>
          <p:nvPr/>
        </p:nvSpPr>
        <p:spPr>
          <a:xfrm>
            <a:off x="7926121" y="4386213"/>
            <a:ext cx="936000" cy="18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21" name="Rectangle 20"/>
          <p:cNvSpPr/>
          <p:nvPr/>
        </p:nvSpPr>
        <p:spPr>
          <a:xfrm>
            <a:off x="7581015" y="903978"/>
            <a:ext cx="1465234"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1 - 2</a:t>
            </a:r>
            <a:endParaRPr lang="el-GR" dirty="0"/>
          </a:p>
        </p:txBody>
      </p:sp>
    </p:spTree>
    <p:extLst>
      <p:ext uri="{BB962C8B-B14F-4D97-AF65-F5344CB8AC3E}">
        <p14:creationId xmlns:p14="http://schemas.microsoft.com/office/powerpoint/2010/main" val="2778615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C016BA70-0784-AFD9-7E34-F141689A479C}"/>
              </a:ext>
            </a:extLst>
          </p:cNvPr>
          <p:cNvGrpSpPr/>
          <p:nvPr/>
        </p:nvGrpSpPr>
        <p:grpSpPr>
          <a:xfrm>
            <a:off x="0" y="5928255"/>
            <a:ext cx="9144000" cy="939270"/>
            <a:chOff x="0" y="5918730"/>
            <a:chExt cx="9144000" cy="939270"/>
          </a:xfrm>
        </p:grpSpPr>
        <p:pic>
          <p:nvPicPr>
            <p:cNvPr id="8" name="Image 7">
              <a:extLst>
                <a:ext uri="{FF2B5EF4-FFF2-40B4-BE49-F238E27FC236}">
                  <a16:creationId xmlns:a16="http://schemas.microsoft.com/office/drawing/2014/main" id="{668F4144-443E-0E2A-CE89-744E89124174}"/>
                </a:ext>
              </a:extLst>
            </p:cNvPr>
            <p:cNvPicPr>
              <a:picLocks noChangeAspect="1"/>
            </p:cNvPicPr>
            <p:nvPr/>
          </p:nvPicPr>
          <p:blipFill>
            <a:blip r:embed="rId2"/>
            <a:stretch>
              <a:fillRect/>
            </a:stretch>
          </p:blipFill>
          <p:spPr>
            <a:xfrm>
              <a:off x="304324" y="5918730"/>
              <a:ext cx="1798476" cy="636325"/>
            </a:xfrm>
            <a:prstGeom prst="rect">
              <a:avLst/>
            </a:prstGeom>
          </p:spPr>
        </p:pic>
        <p:sp>
          <p:nvSpPr>
            <p:cNvPr id="25" name="ZoneTexte 24">
              <a:extLst>
                <a:ext uri="{FF2B5EF4-FFF2-40B4-BE49-F238E27FC236}">
                  <a16:creationId xmlns:a16="http://schemas.microsoft.com/office/drawing/2014/main" id="{CF7EC613-CF15-374A-9FCF-2AF83E464BE8}"/>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6" name="Rectangle 25">
              <a:extLst>
                <a:ext uri="{FF2B5EF4-FFF2-40B4-BE49-F238E27FC236}">
                  <a16:creationId xmlns:a16="http://schemas.microsoft.com/office/drawing/2014/main" id="{DF5E81A1-7CF6-391D-828D-495EF498586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9983" y="6572250"/>
            <a:ext cx="2133600" cy="285750"/>
          </a:xfrm>
        </p:spPr>
        <p:txBody>
          <a:bodyPr/>
          <a:lstStyle/>
          <a:p>
            <a:fld id="{243FB592-B9A9-49AA-A86F-4031F7B97808}" type="slidenum">
              <a:rPr lang="en-US" smtClean="0"/>
              <a:t>29</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sp>
        <p:nvSpPr>
          <p:cNvPr id="6" name="Rectangle 5"/>
          <p:cNvSpPr/>
          <p:nvPr/>
        </p:nvSpPr>
        <p:spPr>
          <a:xfrm>
            <a:off x="8097957" y="2503778"/>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5</a:t>
            </a:r>
            <a:endParaRPr lang="el-GR" dirty="0"/>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48307" y="2734610"/>
            <a:ext cx="7749650" cy="655096"/>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fr" sz="1800" dirty="0"/>
              <a:t>Additionnez les produits du </a:t>
            </a:r>
            <a:r>
              <a:rPr lang="fr" sz="1800" b="1" dirty="0"/>
              <a:t>PPD </a:t>
            </a:r>
            <a:r>
              <a:rPr lang="fr" sz="1800" dirty="0"/>
              <a:t>dans chaque espace </a:t>
            </a:r>
            <a:r>
              <a:rPr lang="fr" sz="1800" b="1" dirty="0"/>
              <a:t>multipliés par la surface au sol correspondante</a:t>
            </a:r>
            <a:endParaRPr lang="en-GB" sz="1800" b="1" dirty="0">
              <a:solidFill>
                <a:srgbClr val="FF0000"/>
              </a:solidFill>
            </a:endParaRPr>
          </a:p>
          <a:p>
            <a:pPr marL="0" indent="0" fontAlgn="ctr">
              <a:buNone/>
            </a:pPr>
            <a:r>
              <a:rPr lang="fr" sz="1800" dirty="0"/>
              <a:t>(( </a:t>
            </a:r>
            <a:r>
              <a:rPr lang="fr" sz="1800" dirty="0">
                <a:solidFill>
                  <a:prstClr val="black"/>
                </a:solidFill>
                <a:cs typeface="Calibri" panose="020F0502020204030204" pitchFamily="34" charset="0"/>
                <a:sym typeface="Wingdings"/>
              </a:rPr>
              <a:t>6 </a:t>
            </a:r>
            <a:r>
              <a:rPr lang="fr" sz="1800" dirty="0"/>
              <a:t>* 12) + ( </a:t>
            </a:r>
            <a:r>
              <a:rPr lang="fr" sz="1800" dirty="0">
                <a:solidFill>
                  <a:prstClr val="black"/>
                </a:solidFill>
                <a:cs typeface="Calibri" panose="020F0502020204030204" pitchFamily="34" charset="0"/>
                <a:sym typeface="Wingdings"/>
              </a:rPr>
              <a:t>19 </a:t>
            </a:r>
            <a:r>
              <a:rPr lang="fr" sz="1800" dirty="0"/>
              <a:t>* 15)) = </a:t>
            </a:r>
            <a:r>
              <a:rPr lang="fr" sz="1800" b="1" u="sng" dirty="0"/>
              <a:t>393 </a:t>
            </a:r>
            <a:r>
              <a:rPr lang="fr" sz="1800" b="1" dirty="0"/>
              <a:t>% m </a:t>
            </a:r>
            <a:r>
              <a:rPr lang="fr" sz="1800" b="1" baseline="30000" dirty="0"/>
              <a:t>2</a:t>
            </a:r>
            <a:endParaRPr lang="en-US" sz="1800" b="1" baseline="30000" dirty="0">
              <a:solidFill>
                <a:prstClr val="black"/>
              </a:solidFill>
              <a:cs typeface="Calibri" panose="020F0502020204030204" pitchFamily="34" charset="0"/>
            </a:endParaRPr>
          </a:p>
        </p:txBody>
      </p:sp>
      <p:sp>
        <p:nvSpPr>
          <p:cNvPr id="9" name="Rectangle 8"/>
          <p:cNvSpPr/>
          <p:nvPr/>
        </p:nvSpPr>
        <p:spPr>
          <a:xfrm>
            <a:off x="8102531" y="934673"/>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3</a:t>
            </a:r>
            <a:endParaRPr lang="el-GR" dirty="0"/>
          </a:p>
        </p:txBody>
      </p:sp>
      <p:sp>
        <p:nvSpPr>
          <p:cNvPr id="11" name="Rectangle 10"/>
          <p:cNvSpPr/>
          <p:nvPr/>
        </p:nvSpPr>
        <p:spPr>
          <a:xfrm>
            <a:off x="8102531" y="1614807"/>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4</a:t>
            </a:r>
            <a:endParaRPr lang="el-GR" dirty="0"/>
          </a:p>
        </p:txBody>
      </p:sp>
      <p:sp>
        <p:nvSpPr>
          <p:cNvPr id="12" name="Rectangle 11"/>
          <p:cNvSpPr/>
          <p:nvPr/>
        </p:nvSpPr>
        <p:spPr>
          <a:xfrm>
            <a:off x="348307" y="1938564"/>
            <a:ext cx="8035854" cy="369332"/>
          </a:xfrm>
          <a:prstGeom prst="rect">
            <a:avLst/>
          </a:prstGeom>
        </p:spPr>
        <p:txBody>
          <a:bodyPr wrap="none">
            <a:spAutoFit/>
          </a:bodyPr>
          <a:lstStyle/>
          <a:p>
            <a:r>
              <a:rPr lang="fr" dirty="0"/>
              <a:t>Calculer la </a:t>
            </a:r>
            <a:r>
              <a:rPr lang="fr" b="1" dirty="0"/>
              <a:t>surface au sol intérieure totale</a:t>
            </a:r>
            <a:r>
              <a:rPr lang="fr" b="1" dirty="0">
                <a:solidFill>
                  <a:srgbClr val="FF0000"/>
                </a:solidFill>
              </a:rPr>
              <a:t> </a:t>
            </a:r>
            <a:r>
              <a:rPr lang="fr" dirty="0"/>
              <a:t>de tous les espaces sélectionnés </a:t>
            </a:r>
            <a:r>
              <a:rPr lang="fr" b="1" dirty="0">
                <a:cs typeface="Calibri" panose="020F0502020204030204" pitchFamily="34" charset="0"/>
              </a:rPr>
              <a:t>: 32 m </a:t>
            </a:r>
            <a:r>
              <a:rPr lang="fr" b="1" baseline="30000" dirty="0">
                <a:cs typeface="Calibri" panose="020F0502020204030204" pitchFamily="34" charset="0"/>
              </a:rPr>
              <a:t>2</a:t>
            </a:r>
            <a:r>
              <a:rPr lang="fr" b="1" dirty="0">
                <a:cs typeface="Calibri" panose="020F0502020204030204" pitchFamily="34" charset="0"/>
              </a:rPr>
              <a:t> </a:t>
            </a:r>
          </a:p>
        </p:txBody>
      </p:sp>
      <p:sp>
        <p:nvSpPr>
          <p:cNvPr id="13" name="Rectangle 12"/>
          <p:cNvSpPr/>
          <p:nvPr/>
        </p:nvSpPr>
        <p:spPr>
          <a:xfrm>
            <a:off x="352881" y="922823"/>
            <a:ext cx="7688476" cy="369332"/>
          </a:xfrm>
          <a:prstGeom prst="rect">
            <a:avLst/>
          </a:prstGeom>
        </p:spPr>
        <p:txBody>
          <a:bodyPr wrap="square">
            <a:spAutoFit/>
          </a:bodyPr>
          <a:lstStyle/>
          <a:p>
            <a:r>
              <a:rPr lang="fr" dirty="0"/>
              <a:t>Le</a:t>
            </a:r>
            <a:r>
              <a:rPr lang="fr" b="1" dirty="0"/>
              <a:t> surface au sol intérieure </a:t>
            </a:r>
            <a:r>
              <a:rPr lang="fr" dirty="0"/>
              <a:t>pour chaque espace est :</a:t>
            </a:r>
            <a:endParaRPr lang="en-GB" dirty="0"/>
          </a:p>
        </p:txBody>
      </p:sp>
      <p:sp>
        <p:nvSpPr>
          <p:cNvPr id="14" name="Rectangle 13"/>
          <p:cNvSpPr/>
          <p:nvPr/>
        </p:nvSpPr>
        <p:spPr>
          <a:xfrm>
            <a:off x="1195107" y="1271873"/>
            <a:ext cx="4795024" cy="369332"/>
          </a:xfrm>
          <a:prstGeom prst="rect">
            <a:avLst/>
          </a:prstGeom>
        </p:spPr>
        <p:txBody>
          <a:bodyPr wrap="square">
            <a:spAutoFit/>
          </a:bodyPr>
          <a:lstStyle/>
          <a:p>
            <a:pPr>
              <a:spcAft>
                <a:spcPts val="600"/>
              </a:spcAft>
            </a:pPr>
            <a:r>
              <a:rPr lang="fr" dirty="0">
                <a:cs typeface="Calibri" panose="020F0502020204030204" pitchFamily="34" charset="0"/>
              </a:rPr>
              <a:t>Espace 1 : </a:t>
            </a:r>
            <a:r>
              <a:rPr lang="fr" b="1" dirty="0">
                <a:solidFill>
                  <a:prstClr val="black"/>
                </a:solidFill>
                <a:cs typeface="Calibri" panose="020F0502020204030204" pitchFamily="34" charset="0"/>
                <a:sym typeface="Wingdings"/>
              </a:rPr>
              <a:t>20 m </a:t>
            </a:r>
            <a:r>
              <a:rPr lang="fr" b="1" baseline="30000" dirty="0">
                <a:solidFill>
                  <a:prstClr val="black"/>
                </a:solidFill>
                <a:cs typeface="Calibri" panose="020F0502020204030204" pitchFamily="34" charset="0"/>
                <a:sym typeface="Wingdings"/>
              </a:rPr>
              <a:t>2</a:t>
            </a:r>
            <a:r>
              <a:rPr lang="fr" baseline="30000" dirty="0">
                <a:solidFill>
                  <a:prstClr val="black"/>
                </a:solidFill>
                <a:cs typeface="Calibri" panose="020F0502020204030204" pitchFamily="34" charset="0"/>
                <a:sym typeface="Wingdings"/>
              </a:rPr>
              <a:t>  </a:t>
            </a:r>
            <a:r>
              <a:rPr lang="fr" dirty="0">
                <a:cs typeface="Calibri" panose="020F0502020204030204" pitchFamily="34" charset="0"/>
              </a:rPr>
              <a:t>Espace </a:t>
            </a:r>
            <a:r>
              <a:rPr lang="fr" dirty="0"/>
              <a:t>2</a:t>
            </a:r>
            <a:r>
              <a:rPr lang="fr" dirty="0">
                <a:cs typeface="Calibri" panose="020F0502020204030204" pitchFamily="34" charset="0"/>
              </a:rPr>
              <a:t> : </a:t>
            </a:r>
            <a:r>
              <a:rPr lang="fr" b="1" dirty="0">
                <a:solidFill>
                  <a:prstClr val="black"/>
                </a:solidFill>
                <a:cs typeface="Calibri" panose="020F0502020204030204" pitchFamily="34" charset="0"/>
                <a:sym typeface="Wingdings"/>
              </a:rPr>
              <a:t>12 m </a:t>
            </a:r>
            <a:r>
              <a:rPr lang="fr" b="1" baseline="30000" dirty="0">
                <a:solidFill>
                  <a:prstClr val="black"/>
                </a:solidFill>
                <a:cs typeface="Calibri" panose="020F0502020204030204" pitchFamily="34" charset="0"/>
                <a:sym typeface="Wingdings"/>
              </a:rPr>
              <a:t>2</a:t>
            </a:r>
            <a:r>
              <a:rPr lang="fr" baseline="30000" dirty="0">
                <a:solidFill>
                  <a:prstClr val="black"/>
                </a:solidFill>
                <a:cs typeface="Calibri" panose="020F0502020204030204" pitchFamily="34" charset="0"/>
              </a:rPr>
              <a:t> </a:t>
            </a:r>
            <a:endParaRPr lang="en-US" dirty="0">
              <a:solidFill>
                <a:srgbClr val="FF0000"/>
              </a:solidFill>
              <a:cs typeface="Calibri" panose="020F0502020204030204" pitchFamily="34" charset="0"/>
            </a:endParaRPr>
          </a:p>
        </p:txBody>
      </p:sp>
      <p:sp>
        <p:nvSpPr>
          <p:cNvPr id="18" name="Rectangle 17"/>
          <p:cNvSpPr/>
          <p:nvPr/>
        </p:nvSpPr>
        <p:spPr>
          <a:xfrm>
            <a:off x="8097957" y="3878632"/>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6</a:t>
            </a:r>
            <a:endParaRPr lang="el-GR" dirty="0"/>
          </a:p>
        </p:txBody>
      </p:sp>
      <p:sp>
        <p:nvSpPr>
          <p:cNvPr id="19" name="Rectangle 18"/>
          <p:cNvSpPr/>
          <p:nvPr/>
        </p:nvSpPr>
        <p:spPr>
          <a:xfrm>
            <a:off x="289604" y="4021677"/>
            <a:ext cx="7747179" cy="369332"/>
          </a:xfrm>
          <a:prstGeom prst="rect">
            <a:avLst/>
          </a:prstGeom>
        </p:spPr>
        <p:txBody>
          <a:bodyPr wrap="square">
            <a:spAutoFit/>
          </a:bodyPr>
          <a:lstStyle/>
          <a:p>
            <a:pPr>
              <a:spcAft>
                <a:spcPts val="600"/>
              </a:spcAft>
            </a:pPr>
            <a:r>
              <a:rPr lang="fr" b="1" dirty="0"/>
              <a:t>Calculer le PPD </a:t>
            </a:r>
            <a:endParaRPr lang="en-GB" dirty="0"/>
          </a:p>
        </p:txBody>
      </p:sp>
      <p:grpSp>
        <p:nvGrpSpPr>
          <p:cNvPr id="3" name="Group 2"/>
          <p:cNvGrpSpPr/>
          <p:nvPr/>
        </p:nvGrpSpPr>
        <p:grpSpPr>
          <a:xfrm>
            <a:off x="1965680" y="4228914"/>
            <a:ext cx="5920105" cy="1874041"/>
            <a:chOff x="1965680" y="4278790"/>
            <a:chExt cx="5920105" cy="1874041"/>
          </a:xfrm>
        </p:grpSpPr>
        <p:grpSp>
          <p:nvGrpSpPr>
            <p:cNvPr id="15" name="Group 14"/>
            <p:cNvGrpSpPr/>
            <p:nvPr/>
          </p:nvGrpSpPr>
          <p:grpSpPr>
            <a:xfrm>
              <a:off x="5132888" y="4278790"/>
              <a:ext cx="2752897" cy="1747344"/>
              <a:chOff x="6383874" y="4037866"/>
              <a:chExt cx="2752897" cy="1747344"/>
            </a:xfrm>
          </p:grpSpPr>
          <p:pic>
            <p:nvPicPr>
              <p:cNvPr id="16"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3874" y="4037866"/>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7" name="Rectangle 16"/>
                  <p:cNvSpPr/>
                  <p:nvPr/>
                </p:nvSpPr>
                <p:spPr>
                  <a:xfrm>
                    <a:off x="6519607" y="4783612"/>
                    <a:ext cx="2617164" cy="477054"/>
                  </a:xfrm>
                  <a:prstGeom prst="rect">
                    <a:avLst/>
                  </a:prstGeom>
                </p:spPr>
                <p:txBody>
                  <a:bodyPr wrap="square">
                    <a:spAutoFit/>
                  </a:bodyPr>
                  <a:lstStyle/>
                  <a:p>
                    <a:pPr>
                      <a:spcAft>
                        <a:spcPts val="600"/>
                      </a:spcAft>
                    </a:pPr>
                    <a14:m>
                      <m:oMathPara xmlns:m="http://schemas.openxmlformats.org/officeDocument/2006/math">
                        <m:oMathParaPr>
                          <m:jc m:val="centerGroup"/>
                        </m:oMathParaPr>
                        <m:oMath xmlns:m="http://schemas.openxmlformats.org/officeDocument/2006/math">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𝟏𝟐</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𝟑</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 </m:t>
                          </m:r>
                          <m:r>
                            <m:rPr>
                              <m:nor/>
                            </m:rPr>
                            <a:rPr lang="en-US" sz="2000" b="1" i="1" u="sng" dirty="0" smtClean="0">
                              <a:solidFill>
                                <a:srgbClr val="FF0000"/>
                              </a:solidFill>
                              <a:effectLst>
                                <a:outerShdw blurRad="38100" dist="38100" dir="2700000" algn="tl">
                                  <a:srgbClr val="000000">
                                    <a:alpha val="43137"/>
                                  </a:srgbClr>
                                </a:outerShdw>
                              </a:effectLst>
                            </a:rPr>
                            <m:t>%</m:t>
                          </m:r>
                        </m:oMath>
                      </m:oMathPara>
                    </a14:m>
                    <a:endParaRPr lang="en-GB" sz="2000" b="1" u="sng" dirty="0">
                      <a:solidFill>
                        <a:srgbClr val="FF0000"/>
                      </a:solidFill>
                      <a:effectLst>
                        <a:outerShdw blurRad="38100" dist="38100" dir="2700000" algn="tl">
                          <a:srgbClr val="000000">
                            <a:alpha val="43137"/>
                          </a:srgbClr>
                        </a:outerShdw>
                      </a:effectLst>
                    </a:endParaRPr>
                  </a:p>
                </p:txBody>
              </p:sp>
            </mc:Choice>
            <mc:Fallback xmlns="">
              <p:sp>
                <p:nvSpPr>
                  <p:cNvPr id="17" name="Rectangle 16"/>
                  <p:cNvSpPr>
                    <a:spLocks noRot="1" noChangeAspect="1" noMove="1" noResize="1" noEditPoints="1" noAdjustHandles="1" noChangeArrowheads="1" noChangeShapeType="1" noTextEdit="1"/>
                  </p:cNvSpPr>
                  <p:nvPr/>
                </p:nvSpPr>
                <p:spPr>
                  <a:xfrm>
                    <a:off x="6519607" y="4783612"/>
                    <a:ext cx="2617164" cy="477054"/>
                  </a:xfrm>
                  <a:prstGeom prst="rect">
                    <a:avLst/>
                  </a:prstGeom>
                  <a:blipFill>
                    <a:blip r:embed="rId4"/>
                    <a:stretch>
                      <a:fillRect/>
                    </a:stretch>
                  </a:blipFill>
                </p:spPr>
                <p:txBody>
                  <a:bodyPr/>
                  <a:lstStyle/>
                  <a:p>
                    <a:r>
                      <a:rPr lang="fr-FR">
                        <a:noFill/>
                      </a:rPr>
                      <a:t> </a:t>
                    </a:r>
                  </a:p>
                </p:txBody>
              </p:sp>
            </mc:Fallback>
          </mc:AlternateContent>
        </p:grpSp>
        <p:sp>
          <p:nvSpPr>
            <p:cNvPr id="22" name="Rectangle 21"/>
            <p:cNvSpPr/>
            <p:nvPr/>
          </p:nvSpPr>
          <p:spPr>
            <a:xfrm>
              <a:off x="5254597" y="4862953"/>
              <a:ext cx="465191"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 name="Group 1"/>
            <p:cNvGrpSpPr/>
            <p:nvPr/>
          </p:nvGrpSpPr>
          <p:grpSpPr>
            <a:xfrm>
              <a:off x="1965680" y="4550679"/>
              <a:ext cx="2384926" cy="1547878"/>
              <a:chOff x="1965680" y="4401248"/>
              <a:chExt cx="2384926" cy="1547878"/>
            </a:xfrm>
          </p:grpSpPr>
          <p:sp>
            <p:nvSpPr>
              <p:cNvPr id="20" name="Rounded Rectangle 19"/>
              <p:cNvSpPr/>
              <p:nvPr/>
            </p:nvSpPr>
            <p:spPr>
              <a:xfrm>
                <a:off x="2052994" y="5409126"/>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u="sng" dirty="0">
                    <a:solidFill>
                      <a:schemeClr val="tx1"/>
                    </a:solidFill>
                  </a:rPr>
                  <a:t>32 </a:t>
                </a:r>
                <a:r>
                  <a:rPr lang="fr" sz="2000" dirty="0">
                    <a:solidFill>
                      <a:schemeClr val="tx1"/>
                    </a:solidFill>
                  </a:rPr>
                  <a:t>( </a:t>
                </a:r>
                <a:r>
                  <a:rPr lang="fr" sz="2000" dirty="0">
                    <a:solidFill>
                      <a:schemeClr val="tx1"/>
                    </a:solidFill>
                    <a:cs typeface="Calibri" panose="020F0502020204030204" pitchFamily="34" charset="0"/>
                  </a:rPr>
                  <a:t>m2 </a:t>
                </a:r>
                <a:r>
                  <a:rPr lang="fr" sz="2000" dirty="0">
                    <a:solidFill>
                      <a:schemeClr val="tx1"/>
                    </a:solidFill>
                    <a:effectLst>
                      <a:outerShdw blurRad="38100" dist="38100" dir="2700000" algn="tl">
                        <a:srgbClr val="000000">
                          <a:alpha val="43137"/>
                        </a:srgbClr>
                      </a:outerShdw>
                    </a:effectLst>
                  </a:rPr>
                  <a:t>) </a:t>
                </a:r>
                <a:endParaRPr lang="en-US" sz="2000" dirty="0">
                  <a:solidFill>
                    <a:schemeClr val="tx1"/>
                  </a:solidFill>
                  <a:effectLst>
                    <a:outerShdw blurRad="38100" dist="38100" dir="2700000" algn="tl">
                      <a:srgbClr val="000000">
                        <a:alpha val="43137"/>
                      </a:srgbClr>
                    </a:outerShdw>
                  </a:effectLst>
                </a:endParaRPr>
              </a:p>
            </p:txBody>
          </p:sp>
          <p:sp>
            <p:nvSpPr>
              <p:cNvPr id="21" name="Rounded Rectangle 20"/>
              <p:cNvSpPr/>
              <p:nvPr/>
            </p:nvSpPr>
            <p:spPr>
              <a:xfrm>
                <a:off x="2052994" y="4463692"/>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u="sng" dirty="0">
                    <a:solidFill>
                      <a:schemeClr val="tx1"/>
                    </a:solidFill>
                  </a:rPr>
                  <a:t>393</a:t>
                </a:r>
                <a:r>
                  <a:rPr lang="fr" sz="2000" dirty="0">
                    <a:solidFill>
                      <a:schemeClr val="tx1"/>
                    </a:solidFill>
                    <a:effectLst>
                      <a:outerShdw blurRad="38100" dist="38100" dir="2700000" algn="tl">
                        <a:srgbClr val="000000">
                          <a:alpha val="43137"/>
                        </a:srgbClr>
                      </a:outerShdw>
                    </a:effectLst>
                  </a:rPr>
                  <a:t> </a:t>
                </a:r>
                <a:r>
                  <a:rPr lang="fr" sz="2000" dirty="0">
                    <a:solidFill>
                      <a:schemeClr val="tx1"/>
                    </a:solidFill>
                  </a:rPr>
                  <a:t>(%</a:t>
                </a:r>
                <a:r>
                  <a:rPr lang="fr" sz="2000" dirty="0">
                    <a:solidFill>
                      <a:schemeClr val="tx1"/>
                    </a:solidFill>
                    <a:effectLst>
                      <a:outerShdw blurRad="38100" dist="38100" dir="2700000" algn="tl">
                        <a:srgbClr val="000000">
                          <a:alpha val="43137"/>
                        </a:srgbClr>
                      </a:outerShdw>
                    </a:effectLst>
                  </a:rPr>
                  <a:t> </a:t>
                </a:r>
                <a:r>
                  <a:rPr lang="fr" sz="2000" dirty="0">
                    <a:solidFill>
                      <a:schemeClr val="tx1"/>
                    </a:solidFill>
                  </a:rPr>
                  <a:t>m </a:t>
                </a:r>
                <a:r>
                  <a:rPr lang="fr" sz="2000" baseline="30000" dirty="0">
                    <a:solidFill>
                      <a:schemeClr val="tx1"/>
                    </a:solidFill>
                  </a:rPr>
                  <a:t>2 </a:t>
                </a:r>
                <a:r>
                  <a:rPr lang="fr" sz="2000" dirty="0">
                    <a:solidFill>
                      <a:schemeClr val="tx1"/>
                    </a:solidFill>
                  </a:rPr>
                  <a:t>)</a:t>
                </a:r>
                <a:endParaRPr lang="en-US" sz="2000" dirty="0">
                  <a:solidFill>
                    <a:schemeClr val="tx1"/>
                  </a:solidFill>
                </a:endParaRPr>
              </a:p>
            </p:txBody>
          </p:sp>
          <p:sp>
            <p:nvSpPr>
              <p:cNvPr id="23" name="Rectangle 22"/>
              <p:cNvSpPr/>
              <p:nvPr/>
            </p:nvSpPr>
            <p:spPr>
              <a:xfrm>
                <a:off x="1965680" y="4401248"/>
                <a:ext cx="2384926" cy="76944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24" name="Right Brace 23"/>
            <p:cNvSpPr/>
            <p:nvPr/>
          </p:nvSpPr>
          <p:spPr>
            <a:xfrm>
              <a:off x="4404449" y="4496405"/>
              <a:ext cx="667265" cy="165642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spTree>
    <p:extLst>
      <p:ext uri="{BB962C8B-B14F-4D97-AF65-F5344CB8AC3E}">
        <p14:creationId xmlns:p14="http://schemas.microsoft.com/office/powerpoint/2010/main" val="331764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7137"/>
            <a:ext cx="2133600" cy="248163"/>
          </a:xfrm>
        </p:spPr>
        <p:txBody>
          <a:bodyPr/>
          <a:lstStyle/>
          <a:p>
            <a:fld id="{243FB592-B9A9-49AA-A86F-4031F7B97808}" type="slidenum">
              <a:rPr lang="en-US" smtClean="0"/>
              <a:t>3</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CONTEXTE</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49" y="1535425"/>
            <a:ext cx="6355359" cy="35982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dirty="0"/>
              <a:t>La sensation thermique d'un être humain est principalement liée à l'équilibre thermique du corps dans son ensemble</a:t>
            </a:r>
          </a:p>
          <a:p>
            <a:pPr marL="0" indent="0">
              <a:buNone/>
            </a:pPr>
            <a:r>
              <a:rPr lang="fr" sz="2000" dirty="0"/>
              <a:t>Le confort thermique répond à l'interaction de divers paramètres</a:t>
            </a:r>
          </a:p>
          <a:p>
            <a:pPr>
              <a:buFont typeface="Courier New" panose="02070309020205020404" pitchFamily="49" charset="0"/>
              <a:buChar char="o"/>
            </a:pPr>
            <a:r>
              <a:rPr lang="fr" sz="2000" b="1" dirty="0"/>
              <a:t>Physique </a:t>
            </a:r>
            <a:r>
              <a:rPr lang="fr" sz="2000" dirty="0"/>
              <a:t>(par exemple, température et humidité de l'air, température radiante moyenne, vitesse de l'air)</a:t>
            </a:r>
            <a:r>
              <a:rPr lang="fr" sz="2000" b="1" dirty="0"/>
              <a:t> </a:t>
            </a:r>
          </a:p>
          <a:p>
            <a:pPr>
              <a:buFont typeface="Courier New" panose="02070309020205020404" pitchFamily="49" charset="0"/>
              <a:buChar char="o"/>
            </a:pPr>
            <a:r>
              <a:rPr lang="fr" sz="2000" b="1" dirty="0"/>
              <a:t>Personnel </a:t>
            </a:r>
            <a:r>
              <a:rPr lang="fr" sz="2000" dirty="0"/>
              <a:t>(par exemple, </a:t>
            </a:r>
            <a:r>
              <a:rPr lang="fr" sz="2000" b="1" dirty="0"/>
              <a:t>activité </a:t>
            </a:r>
            <a:r>
              <a:rPr lang="fr" sz="2000" dirty="0"/>
              <a:t>physique , </a:t>
            </a:r>
            <a:r>
              <a:rPr lang="fr" sz="2000" dirty="0" smtClean="0"/>
              <a:t>vêtements </a:t>
            </a:r>
            <a:r>
              <a:rPr lang="fr" sz="2000" dirty="0"/>
              <a:t>)</a:t>
            </a:r>
          </a:p>
          <a:p>
            <a:pPr>
              <a:buFont typeface="Courier New" panose="02070309020205020404" pitchFamily="49" charset="0"/>
              <a:buChar char="o"/>
            </a:pPr>
            <a:r>
              <a:rPr lang="fr" sz="2000" b="1" dirty="0"/>
              <a:t>Organique </a:t>
            </a:r>
            <a:r>
              <a:rPr lang="fr" sz="2000" dirty="0"/>
              <a:t>(par exemple, âge, sexe, caractéristiques nationales des occupants)</a:t>
            </a:r>
          </a:p>
          <a:p>
            <a:pPr>
              <a:buFont typeface="Courier New" panose="02070309020205020404" pitchFamily="49" charset="0"/>
              <a:buChar char="o"/>
            </a:pPr>
            <a:endParaRPr lang="en-US" sz="2000" dirty="0"/>
          </a:p>
        </p:txBody>
      </p:sp>
      <p:sp>
        <p:nvSpPr>
          <p:cNvPr id="13"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1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3040" y="2257797"/>
            <a:ext cx="2562392" cy="2558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06B571E0-52ED-AE83-ABD1-757D1DA77911}"/>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6AC7EE1F-8EE8-063F-0893-F7A7C9882657}"/>
                </a:ext>
              </a:extLst>
            </p:cNvPr>
            <p:cNvPicPr>
              <a:picLocks noChangeAspect="1"/>
            </p:cNvPicPr>
            <p:nvPr/>
          </p:nvPicPr>
          <p:blipFill>
            <a:blip r:embed="rId5"/>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0F393C23-A7A8-C106-77B1-87B9B4FA706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4F6BE84A-E796-23D5-B0DB-80FBED11323E}"/>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7093845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l-GR" sz="2800" dirty="0">
              <a:solidFill>
                <a:schemeClr val="tx1"/>
              </a:solidFill>
            </a:endParaRPr>
          </a:p>
        </p:txBody>
      </p:sp>
      <p:sp>
        <p:nvSpPr>
          <p:cNvPr id="4" name="Slide Number Placeholder 3"/>
          <p:cNvSpPr>
            <a:spLocks noGrp="1"/>
          </p:cNvSpPr>
          <p:nvPr>
            <p:ph type="sldNum" sz="quarter" idx="12"/>
          </p:nvPr>
        </p:nvSpPr>
        <p:spPr/>
        <p:txBody>
          <a:bodyPr/>
          <a:lstStyle/>
          <a:p>
            <a:fld id="{243FB592-B9A9-49AA-A86F-4031F7B97808}" type="slidenum">
              <a:rPr lang="en-US" smtClean="0"/>
              <a:t>30</a:t>
            </a:fld>
            <a:endParaRPr lang="en-US" dirty="0"/>
          </a:p>
        </p:txBody>
      </p:sp>
      <p:sp>
        <p:nvSpPr>
          <p:cNvPr id="5"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cs typeface="Calibri" panose="020F0502020204030204" pitchFamily="34" charset="0"/>
              </a:rPr>
              <a:t>EXERCER</a:t>
            </a:r>
            <a:endParaRPr lang="it-IT" sz="2400" dirty="0"/>
          </a:p>
        </p:txBody>
      </p:sp>
      <p:grpSp>
        <p:nvGrpSpPr>
          <p:cNvPr id="3" name="Groupe 2">
            <a:extLst>
              <a:ext uri="{FF2B5EF4-FFF2-40B4-BE49-F238E27FC236}">
                <a16:creationId xmlns:a16="http://schemas.microsoft.com/office/drawing/2014/main" id="{FC96A7AD-F30C-E4B8-2A5A-D0B5AD7AB16A}"/>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4596F657-17FD-2759-3C8E-A984F4A33568}"/>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F46C6AFE-5482-1F08-B881-84DF287520F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851CE173-BE0B-EB0A-BFF8-0FE9AD34EE3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1596375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43FB592-B9A9-49AA-A86F-4031F7B97808}" type="slidenum">
              <a:rPr lang="en-US" smtClean="0"/>
              <a:t>31</a:t>
            </a:fld>
            <a:endParaRPr lang="en-US" dirty="0"/>
          </a:p>
        </p:txBody>
      </p:sp>
      <p:sp>
        <p:nvSpPr>
          <p:cNvPr id="5"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sp>
        <p:nvSpPr>
          <p:cNvPr id="9"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457200" y="958292"/>
            <a:ext cx="8291264" cy="4525963"/>
          </a:xfrm>
        </p:spPr>
        <p:txBody>
          <a:bodyPr>
            <a:normAutofit fontScale="92500" lnSpcReduction="10000"/>
          </a:bodyPr>
          <a:lstStyle/>
          <a:p>
            <a:pPr marL="0" indent="0">
              <a:buNone/>
            </a:pPr>
            <a:endParaRPr lang="en-US" sz="1000" dirty="0">
              <a:latin typeface="Calibri" panose="020F0502020204030204" pitchFamily="34" charset="0"/>
              <a:cs typeface="Calibri" panose="020F0502020204030204" pitchFamily="34" charset="0"/>
            </a:endParaRPr>
          </a:p>
          <a:p>
            <a:pPr marL="0" indent="0">
              <a:spcBef>
                <a:spcPts val="0"/>
              </a:spcBef>
              <a:spcAft>
                <a:spcPts val="600"/>
              </a:spcAft>
              <a:buNone/>
            </a:pPr>
            <a:r>
              <a:rPr lang="fr" sz="2200" dirty="0">
                <a:cs typeface="Calibri" panose="020F0502020204030204" pitchFamily="34" charset="0"/>
              </a:rPr>
              <a:t>Les conditions intérieures d' un espace ont été mesurées dans un immeuble de bureaux :</a:t>
            </a:r>
          </a:p>
          <a:p>
            <a:pPr lvl="0">
              <a:spcBef>
                <a:spcPts val="0"/>
              </a:spcBef>
              <a:spcAft>
                <a:spcPts val="600"/>
              </a:spcAft>
              <a:buFont typeface="Courier New" panose="02070309020205020404" pitchFamily="49" charset="0"/>
              <a:buChar char="o"/>
            </a:pPr>
            <a:r>
              <a:rPr lang="fr" sz="1800" dirty="0">
                <a:solidFill>
                  <a:prstClr val="black"/>
                </a:solidFill>
              </a:rPr>
              <a:t>Température </a:t>
            </a:r>
            <a:r>
              <a:rPr lang="fr" sz="1800" dirty="0" err="1">
                <a:solidFill>
                  <a:prstClr val="black"/>
                </a:solidFill>
              </a:rPr>
              <a:t>db </a:t>
            </a:r>
            <a:r>
              <a:rPr lang="fr" sz="1800" dirty="0">
                <a:solidFill>
                  <a:prstClr val="black"/>
                </a:solidFill>
              </a:rPr>
              <a:t>( </a:t>
            </a:r>
            <a:r>
              <a:rPr lang="fr" sz="1800" baseline="30000" dirty="0" err="1">
                <a:solidFill>
                  <a:prstClr val="black"/>
                </a:solidFill>
              </a:rPr>
              <a:t>° </a:t>
            </a:r>
            <a:r>
              <a:rPr lang="fr" sz="1800" dirty="0" err="1">
                <a:solidFill>
                  <a:prstClr val="black"/>
                </a:solidFill>
              </a:rPr>
              <a:t>C </a:t>
            </a:r>
            <a:r>
              <a:rPr lang="fr" sz="1800" dirty="0">
                <a:solidFill>
                  <a:prstClr val="black"/>
                </a:solidFill>
              </a:rPr>
              <a:t>) </a:t>
            </a:r>
            <a:r>
              <a:rPr lang="fr" sz="1800" dirty="0"/>
              <a:t>19</a:t>
            </a:r>
          </a:p>
          <a:p>
            <a:pPr lvl="0">
              <a:spcBef>
                <a:spcPts val="0"/>
              </a:spcBef>
              <a:spcAft>
                <a:spcPts val="600"/>
              </a:spcAft>
              <a:buFont typeface="Courier New" panose="02070309020205020404" pitchFamily="49" charset="0"/>
              <a:buChar char="o"/>
            </a:pPr>
            <a:r>
              <a:rPr lang="fr" sz="1800" dirty="0"/>
              <a:t>Humidité relative (%) 40</a:t>
            </a:r>
          </a:p>
          <a:p>
            <a:pPr lvl="0">
              <a:spcBef>
                <a:spcPts val="0"/>
              </a:spcBef>
              <a:spcAft>
                <a:spcPts val="600"/>
              </a:spcAft>
              <a:buFont typeface="Courier New" panose="02070309020205020404" pitchFamily="49" charset="0"/>
              <a:buChar char="o"/>
            </a:pPr>
            <a:r>
              <a:rPr lang="fr" sz="1800" dirty="0">
                <a:solidFill>
                  <a:prstClr val="black"/>
                </a:solidFill>
                <a:cs typeface="Calibri" panose="020F0502020204030204" pitchFamily="34" charset="0"/>
              </a:rPr>
              <a:t>Vitesse de l'air (m/s) 0,1</a:t>
            </a:r>
            <a:endParaRPr lang="en-US" sz="1800" dirty="0">
              <a:solidFill>
                <a:prstClr val="black"/>
              </a:solidFill>
              <a:cs typeface="Calibri" panose="020F0502020204030204" pitchFamily="34" charset="0"/>
            </a:endParaRPr>
          </a:p>
          <a:p>
            <a:pPr lvl="0">
              <a:spcBef>
                <a:spcPts val="0"/>
              </a:spcBef>
              <a:spcAft>
                <a:spcPts val="600"/>
              </a:spcAft>
              <a:buFont typeface="Courier New" panose="02070309020205020404" pitchFamily="49" charset="0"/>
              <a:buChar char="o"/>
            </a:pPr>
            <a:r>
              <a:rPr lang="fr" sz="1800" dirty="0">
                <a:solidFill>
                  <a:prstClr val="black"/>
                </a:solidFill>
                <a:cs typeface="Calibri" panose="020F0502020204030204" pitchFamily="34" charset="0"/>
              </a:rPr>
              <a:t>La température radiante moyenne ( </a:t>
            </a:r>
            <a:r>
              <a:rPr lang="fr" sz="1800" baseline="30000" dirty="0" err="1">
                <a:solidFill>
                  <a:prstClr val="black"/>
                </a:solidFill>
                <a:cs typeface="Calibri" panose="020F0502020204030204" pitchFamily="34" charset="0"/>
              </a:rPr>
              <a:t>o </a:t>
            </a:r>
            <a:r>
              <a:rPr lang="fr" sz="1800" dirty="0" err="1">
                <a:solidFill>
                  <a:prstClr val="black"/>
                </a:solidFill>
                <a:cs typeface="Calibri" panose="020F0502020204030204" pitchFamily="34" charset="0"/>
              </a:rPr>
              <a:t>C </a:t>
            </a:r>
            <a:r>
              <a:rPr lang="fr" sz="1800" dirty="0">
                <a:solidFill>
                  <a:prstClr val="black"/>
                </a:solidFill>
                <a:cs typeface="Calibri" panose="020F0502020204030204" pitchFamily="34" charset="0"/>
              </a:rPr>
              <a:t>) suppose db+2 </a:t>
            </a:r>
            <a:r>
              <a:rPr lang="fr" sz="1800" baseline="30000" dirty="0">
                <a:solidFill>
                  <a:prstClr val="black"/>
                </a:solidFill>
                <a:cs typeface="Calibri" panose="020F0502020204030204" pitchFamily="34" charset="0"/>
              </a:rPr>
              <a:t>o </a:t>
            </a:r>
            <a:r>
              <a:rPr lang="fr" sz="1800" dirty="0">
                <a:solidFill>
                  <a:prstClr val="black"/>
                </a:solidFill>
                <a:cs typeface="Calibri" panose="020F0502020204030204" pitchFamily="34" charset="0"/>
              </a:rPr>
              <a:t>C</a:t>
            </a:r>
          </a:p>
          <a:p>
            <a:pPr lvl="0">
              <a:spcBef>
                <a:spcPts val="0"/>
              </a:spcBef>
              <a:spcAft>
                <a:spcPts val="600"/>
              </a:spcAft>
              <a:buFont typeface="Courier New" panose="02070309020205020404" pitchFamily="49" charset="0"/>
              <a:buChar char="o"/>
            </a:pPr>
            <a:r>
              <a:rPr lang="fr" sz="1800" dirty="0">
                <a:solidFill>
                  <a:prstClr val="black"/>
                </a:solidFill>
                <a:cs typeface="Calibri" panose="020F0502020204030204" pitchFamily="34" charset="0"/>
              </a:rPr>
              <a:t>Activité de l'occupant Lecture, assis</a:t>
            </a:r>
          </a:p>
          <a:p>
            <a:pPr lvl="0">
              <a:spcBef>
                <a:spcPts val="0"/>
              </a:spcBef>
              <a:spcAft>
                <a:spcPts val="600"/>
              </a:spcAft>
              <a:buFont typeface="Courier New" panose="02070309020205020404" pitchFamily="49" charset="0"/>
              <a:buChar char="o"/>
            </a:pPr>
            <a:r>
              <a:rPr lang="fr" sz="1800" dirty="0">
                <a:solidFill>
                  <a:prstClr val="black"/>
                </a:solidFill>
                <a:cs typeface="Calibri" panose="020F0502020204030204" pitchFamily="34" charset="0"/>
              </a:rPr>
              <a:t>Ensembles de vêtements Costume d'affaires typique ( vêtements d'intérieur </a:t>
            </a:r>
            <a:endParaRPr lang="en-US" sz="1800" dirty="0">
              <a:solidFill>
                <a:prstClr val="black"/>
              </a:solidFill>
              <a:cs typeface="Calibri" panose="020F0502020204030204" pitchFamily="34" charset="0"/>
            </a:endParaRPr>
          </a:p>
          <a:p>
            <a:pPr marL="0" indent="0">
              <a:buNone/>
            </a:pPr>
            <a:endParaRPr lang="it-IT" sz="2200" dirty="0">
              <a:latin typeface="Calibri" panose="020F0502020204030204" pitchFamily="34" charset="0"/>
              <a:cs typeface="Calibri" panose="020F0502020204030204" pitchFamily="34" charset="0"/>
            </a:endParaRPr>
          </a:p>
          <a:p>
            <a:pPr marL="0" indent="0">
              <a:buNone/>
            </a:pPr>
            <a:endParaRPr lang="en-US" sz="1000" dirty="0"/>
          </a:p>
          <a:p>
            <a:pPr marL="0" indent="0">
              <a:buNone/>
            </a:pPr>
            <a:endParaRPr lang="en-US" sz="1000" dirty="0"/>
          </a:p>
          <a:p>
            <a:pPr marL="0" indent="0">
              <a:buNone/>
            </a:pPr>
            <a:endParaRPr lang="en-US" sz="1000" dirty="0"/>
          </a:p>
          <a:p>
            <a:pPr marL="0" indent="0">
              <a:buNone/>
            </a:pPr>
            <a:endParaRPr lang="en-US" sz="1000" dirty="0"/>
          </a:p>
          <a:p>
            <a:pPr marL="0" indent="0">
              <a:buNone/>
            </a:pPr>
            <a:endParaRPr lang="en-US" sz="1000" dirty="0"/>
          </a:p>
          <a:p>
            <a:pPr marL="0" indent="0" algn="ctr">
              <a:buNone/>
            </a:pPr>
            <a:r>
              <a:rPr lang="fr" sz="2000" i="1" dirty="0"/>
              <a:t>Saisir des données pour résoudre l'exercice</a:t>
            </a:r>
          </a:p>
          <a:p>
            <a:pPr marL="0" indent="0" algn="ctr">
              <a:buNone/>
            </a:pPr>
            <a:r>
              <a:rPr lang="fr" sz="1200" i="1" dirty="0"/>
              <a:t>http://comfort.cbe.berkeley.edu/ _</a:t>
            </a:r>
          </a:p>
          <a:p>
            <a:pPr marL="0" indent="0" algn="ctr">
              <a:buNone/>
            </a:pPr>
            <a:endParaRPr lang="en-US" sz="2000" i="1" dirty="0"/>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2707" y="4597639"/>
            <a:ext cx="842727" cy="81165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345792" y="3756849"/>
            <a:ext cx="8514080" cy="765834"/>
            <a:chOff x="484500" y="4960702"/>
            <a:chExt cx="8514080" cy="765834"/>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484500" y="4960702"/>
              <a:ext cx="8514080" cy="765834"/>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2000" b="1" dirty="0"/>
                <a:t>            Calculer le PPD du bâtiment</a:t>
              </a:r>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9288" y="5025299"/>
              <a:ext cx="550437" cy="6366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 name="Groupe 1">
            <a:extLst>
              <a:ext uri="{FF2B5EF4-FFF2-40B4-BE49-F238E27FC236}">
                <a16:creationId xmlns:a16="http://schemas.microsoft.com/office/drawing/2014/main" id="{AC2B0F25-1F5B-B0FB-05E0-7B149746EBB0}"/>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1BB21178-455D-92BB-DDEE-3E92F9A776C6}"/>
                </a:ext>
              </a:extLst>
            </p:cNvPr>
            <p:cNvPicPr>
              <a:picLocks noChangeAspect="1"/>
            </p:cNvPicPr>
            <p:nvPr/>
          </p:nvPicPr>
          <p:blipFill>
            <a:blip r:embed="rId4"/>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40881DBC-D3B0-50D1-1BDF-9D6CFD084C78}"/>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a16="http://schemas.microsoft.com/office/drawing/2014/main" id="{499EB701-B65A-D2F6-C777-E91D0C4161E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551124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43149" y="1609567"/>
            <a:ext cx="6137773" cy="4283233"/>
          </a:xfrm>
          <a:prstGeom prst="rect">
            <a:avLst/>
          </a:prstGeom>
          <a:noFill/>
        </p:spPr>
        <p:txBody>
          <a:bodyPr>
            <a:noAutofit/>
          </a:bodyPr>
          <a:lstStyle/>
          <a:p>
            <a:pPr marL="0" indent="0" algn="just">
              <a:buNone/>
            </a:pPr>
            <a:r>
              <a:rPr lang="fr" sz="2000" dirty="0"/>
              <a:t>Les indices de confort thermique </a:t>
            </a:r>
            <a:r>
              <a:rPr lang="fr" sz="2000" b="1" dirty="0">
                <a:effectLst>
                  <a:outerShdw blurRad="38100" dist="38100" dir="2700000" algn="tl">
                    <a:srgbClr val="000000">
                      <a:alpha val="43137"/>
                    </a:srgbClr>
                  </a:outerShdw>
                </a:effectLst>
              </a:rPr>
              <a:t>Predicted Mean Vote </a:t>
            </a:r>
            <a:r>
              <a:rPr lang="fr" sz="2000" dirty="0"/>
              <a:t>( </a:t>
            </a:r>
            <a:r>
              <a:rPr lang="fr" sz="2000" b="1" dirty="0"/>
              <a:t>PMV) </a:t>
            </a:r>
            <a:r>
              <a:rPr lang="fr" sz="2000" dirty="0"/>
              <a:t>et </a:t>
            </a:r>
            <a:r>
              <a:rPr lang="fr" sz="2000" b="1" dirty="0">
                <a:effectLst>
                  <a:outerShdw blurRad="38100" dist="38100" dir="2700000" algn="tl">
                    <a:srgbClr val="000000">
                      <a:alpha val="43137"/>
                    </a:srgbClr>
                  </a:outerShdw>
                </a:effectLst>
              </a:rPr>
              <a:t>Predicted Percentage Dissatisfied </a:t>
            </a:r>
            <a:r>
              <a:rPr lang="fr" sz="2000" dirty="0"/>
              <a:t>( </a:t>
            </a:r>
            <a:r>
              <a:rPr lang="fr" sz="2000" b="1" dirty="0"/>
              <a:t>PPD) </a:t>
            </a:r>
            <a:r>
              <a:rPr lang="fr" sz="2000" dirty="0"/>
              <a:t>, permettent de prédire la sensation thermique générale et le degré d'inconfort (insatisfaction thermique) des personnes exposées à des ambiances thermiques modérées.</a:t>
            </a:r>
            <a:endParaRPr lang="en-US" sz="2000" dirty="0"/>
          </a:p>
          <a:p>
            <a:pPr marL="0" indent="0" algn="just">
              <a:buNone/>
            </a:pPr>
            <a:r>
              <a:rPr lang="fr" sz="2000" dirty="0"/>
              <a:t>Ils permettent la détermination analytique et l'interprétation du confort thermique intérieur , en donnant les conditions environnementales jugées acceptables pour le confort thermique général ainsi que celles représentatives de l'inconfort local.</a:t>
            </a:r>
            <a:endParaRPr lang="en-US" sz="2000" i="1" u="sng"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600"/>
            <a:ext cx="2133600" cy="294159"/>
          </a:xfrm>
        </p:spPr>
        <p:txBody>
          <a:bodyPr/>
          <a:lstStyle/>
          <a:p>
            <a:fld id="{243FB592-B9A9-49AA-A86F-4031F7B97808}" type="slidenum">
              <a:rPr lang="en-US" smtClean="0"/>
              <a:t>4</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CONTEXTE</a:t>
            </a:r>
            <a:endParaRPr lang="it-IT" dirty="0"/>
          </a:p>
        </p:txBody>
      </p:sp>
      <p:sp>
        <p:nvSpPr>
          <p:cNvPr id="4" name="TextBox 3"/>
          <p:cNvSpPr txBox="1"/>
          <p:nvPr/>
        </p:nvSpPr>
        <p:spPr>
          <a:xfrm>
            <a:off x="6445011" y="3710862"/>
            <a:ext cx="551754" cy="184666"/>
          </a:xfrm>
          <a:prstGeom prst="rect">
            <a:avLst/>
          </a:prstGeom>
          <a:noFill/>
        </p:spPr>
        <p:txBody>
          <a:bodyPr wrap="none" rtlCol="0">
            <a:spAutoFit/>
          </a:bodyPr>
          <a:lstStyle/>
          <a:p>
            <a:r>
              <a:rPr lang="fr" sz="600" dirty="0">
                <a:solidFill>
                  <a:schemeClr val="bg1"/>
                </a:solidFill>
                <a:latin typeface="Arial Narrow" panose="020B0606020202030204" pitchFamily="34" charset="0"/>
              </a:rPr>
              <a:t>Source GIEC</a:t>
            </a:r>
            <a:endParaRPr lang="en-GB" sz="600" dirty="0">
              <a:solidFill>
                <a:schemeClr val="bg1"/>
              </a:solidFill>
              <a:latin typeface="Arial Narrow" panose="020B0606020202030204" pitchFamily="34" charset="0"/>
            </a:endParaRPr>
          </a:p>
        </p:txBody>
      </p:sp>
      <p:sp>
        <p:nvSpPr>
          <p:cNvPr id="1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grpSp>
        <p:nvGrpSpPr>
          <p:cNvPr id="7" name="Group 6"/>
          <p:cNvGrpSpPr/>
          <p:nvPr/>
        </p:nvGrpSpPr>
        <p:grpSpPr>
          <a:xfrm>
            <a:off x="6355868" y="4696181"/>
            <a:ext cx="2704591" cy="1124832"/>
            <a:chOff x="6333834" y="3559280"/>
            <a:chExt cx="2704591" cy="1124832"/>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3834" y="3838539"/>
              <a:ext cx="2704591" cy="845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153787" y="3559280"/>
              <a:ext cx="1061894" cy="338554"/>
            </a:xfrm>
            <a:prstGeom prst="rect">
              <a:avLst/>
            </a:prstGeom>
            <a:noFill/>
          </p:spPr>
          <p:txBody>
            <a:bodyPr wrap="none" rtlCol="0">
              <a:spAutoFit/>
            </a:bodyPr>
            <a:lstStyle/>
            <a:p>
              <a:r>
                <a:rPr lang="fr" sz="1600" b="1" dirty="0"/>
                <a:t>Échelle PMV</a:t>
              </a:r>
              <a:endParaRPr lang="en-US" sz="1600" b="1" dirty="0"/>
            </a:p>
          </p:txBody>
        </p:sp>
      </p:gr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36534" y="4025050"/>
            <a:ext cx="2168312" cy="716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66096" y="2497582"/>
            <a:ext cx="2651176" cy="1595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36220" y="1557528"/>
            <a:ext cx="1828800" cy="92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e 7">
            <a:extLst>
              <a:ext uri="{FF2B5EF4-FFF2-40B4-BE49-F238E27FC236}">
                <a16:creationId xmlns:a16="http://schemas.microsoft.com/office/drawing/2014/main" id="{7BEA1556-D1C0-F6DD-15E1-85BD15120D91}"/>
              </a:ext>
            </a:extLst>
          </p:cNvPr>
          <p:cNvGrpSpPr/>
          <p:nvPr/>
        </p:nvGrpSpPr>
        <p:grpSpPr>
          <a:xfrm>
            <a:off x="0" y="5928255"/>
            <a:ext cx="9144000" cy="939270"/>
            <a:chOff x="0" y="5918730"/>
            <a:chExt cx="9144000" cy="939270"/>
          </a:xfrm>
        </p:grpSpPr>
        <p:pic>
          <p:nvPicPr>
            <p:cNvPr id="9" name="Image 8">
              <a:extLst>
                <a:ext uri="{FF2B5EF4-FFF2-40B4-BE49-F238E27FC236}">
                  <a16:creationId xmlns:a16="http://schemas.microsoft.com/office/drawing/2014/main" id="{1691AC47-46A3-EA9E-C8BB-9143DF56AE13}"/>
                </a:ext>
              </a:extLst>
            </p:cNvPr>
            <p:cNvPicPr>
              <a:picLocks noChangeAspect="1"/>
            </p:cNvPicPr>
            <p:nvPr/>
          </p:nvPicPr>
          <p:blipFill>
            <a:blip r:embed="rId8"/>
            <a:stretch>
              <a:fillRect/>
            </a:stretch>
          </p:blipFill>
          <p:spPr>
            <a:xfrm>
              <a:off x="304324" y="5918730"/>
              <a:ext cx="1798476" cy="636325"/>
            </a:xfrm>
            <a:prstGeom prst="rect">
              <a:avLst/>
            </a:prstGeom>
          </p:spPr>
        </p:pic>
        <p:sp>
          <p:nvSpPr>
            <p:cNvPr id="10" name="ZoneTexte 9">
              <a:extLst>
                <a:ext uri="{FF2B5EF4-FFF2-40B4-BE49-F238E27FC236}">
                  <a16:creationId xmlns:a16="http://schemas.microsoft.com/office/drawing/2014/main" id="{36F9AB1E-F77E-1829-4504-03AF9349A48C}"/>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32CD8954-4102-4D17-7D41-D49D9B7621B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609051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5015"/>
            <a:ext cx="2133600" cy="282985"/>
          </a:xfrm>
        </p:spPr>
        <p:txBody>
          <a:bodyPr/>
          <a:lstStyle/>
          <a:p>
            <a:fld id="{243FB592-B9A9-49AA-A86F-4031F7B97808}" type="slidenum">
              <a:rPr lang="en-US" smtClean="0"/>
              <a:t>5</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smtClean="0">
                <a:latin typeface="Calibri" panose="020F0502020204030204" pitchFamily="34" charset="0"/>
                <a:cs typeface="Calibri" panose="020F0502020204030204" pitchFamily="34" charset="0"/>
              </a:rPr>
              <a:t>CONTEXTE </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393038"/>
            <a:ext cx="8900850" cy="4213778"/>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fr" sz="2000" b="1" dirty="0"/>
              <a:t>Facteurs pouvant causer un inconfort thermique </a:t>
            </a:r>
            <a:endParaRPr lang="en-US" sz="2000" dirty="0"/>
          </a:p>
          <a:p>
            <a:pPr marL="0" lvl="0" indent="0">
              <a:buNone/>
            </a:pPr>
            <a:r>
              <a:rPr lang="fr" sz="2000" dirty="0"/>
              <a:t>La sensation de confort ou d'inconfort thermique est en pratique plus complexe que de définir une plage de température supérieure et inférieure , ou de considérer le corps humain dans son ensemble.</a:t>
            </a:r>
          </a:p>
          <a:p>
            <a:pPr marL="0" lvl="0" indent="0">
              <a:buNone/>
            </a:pPr>
            <a:r>
              <a:rPr lang="fr" sz="2000" dirty="0"/>
              <a:t>Problèmes à considérer :</a:t>
            </a:r>
            <a:endParaRPr lang="en-US" sz="2000" dirty="0"/>
          </a:p>
          <a:p>
            <a:pPr lvl="0">
              <a:buFont typeface="Courier New" panose="02070309020205020404" pitchFamily="49" charset="0"/>
              <a:buChar char="o"/>
            </a:pPr>
            <a:r>
              <a:rPr lang="fr" sz="2000" dirty="0"/>
              <a:t>Brouillons</a:t>
            </a:r>
            <a:endParaRPr lang="en-US" sz="2000" dirty="0"/>
          </a:p>
          <a:p>
            <a:pPr lvl="0">
              <a:buFont typeface="Courier New" panose="02070309020205020404" pitchFamily="49" charset="0"/>
              <a:buChar char="o"/>
            </a:pPr>
            <a:r>
              <a:rPr lang="fr" sz="2000" dirty="0"/>
              <a:t>Différences </a:t>
            </a:r>
            <a:endParaRPr lang="en-US" sz="2000" dirty="0"/>
          </a:p>
          <a:p>
            <a:pPr lvl="0">
              <a:buFont typeface="Courier New" panose="02070309020205020404" pitchFamily="49" charset="0"/>
              <a:buChar char="o"/>
            </a:pPr>
            <a:r>
              <a:rPr lang="fr" sz="2000" dirty="0"/>
              <a:t>Température du sol</a:t>
            </a:r>
          </a:p>
          <a:p>
            <a:pPr lvl="0">
              <a:buFont typeface="Courier New" panose="02070309020205020404" pitchFamily="49" charset="0"/>
              <a:buChar char="o"/>
            </a:pPr>
            <a:r>
              <a:rPr lang="fr" sz="2000" dirty="0"/>
              <a:t>Asymétrie </a:t>
            </a:r>
            <a:endParaRPr lang="en-US" sz="2000" b="1" u="sng"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1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225D160B-17F2-76B0-72FA-FBA73EAE25AD}"/>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065530DE-B0D0-F7BF-6EE9-2699A7853241}"/>
                </a:ext>
              </a:extLst>
            </p:cNvPr>
            <p:cNvPicPr>
              <a:picLocks noChangeAspect="1"/>
            </p:cNvPicPr>
            <p:nvPr/>
          </p:nvPicPr>
          <p:blipFill>
            <a:blip r:embed="rId4"/>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2091B296-C975-8AB9-3C27-6416CEC4293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7A71D152-99F1-31E9-82B2-E0B84591689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948449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6</a:t>
            </a:fld>
            <a:endParaRPr lang="en-US" dirty="0"/>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659170593"/>
              </p:ext>
            </p:extLst>
          </p:nvPr>
        </p:nvGraphicFramePr>
        <p:xfrm>
          <a:off x="379435" y="1811498"/>
          <a:ext cx="8182272" cy="1819208"/>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1061814">
                  <a:extLst>
                    <a:ext uri="{9D8B030D-6E8A-4147-A177-3AD203B41FA5}">
                      <a16:colId xmlns:a16="http://schemas.microsoft.com/office/drawing/2014/main" val="125890587"/>
                    </a:ext>
                  </a:extLst>
                </a:gridCol>
                <a:gridCol w="1766047">
                  <a:extLst>
                    <a:ext uri="{9D8B030D-6E8A-4147-A177-3AD203B41FA5}">
                      <a16:colId xmlns:a16="http://schemas.microsoft.com/office/drawing/2014/main" val="2093439941"/>
                    </a:ext>
                  </a:extLst>
                </a:gridCol>
                <a:gridCol w="2618107">
                  <a:extLst>
                    <a:ext uri="{9D8B030D-6E8A-4147-A177-3AD203B41FA5}">
                      <a16:colId xmlns:a16="http://schemas.microsoft.com/office/drawing/2014/main" val="1306176470"/>
                    </a:ext>
                  </a:extLst>
                </a:gridCol>
              </a:tblGrid>
              <a:tr h="640092">
                <a:tc>
                  <a:txBody>
                    <a:bodyPr/>
                    <a:lstStyle/>
                    <a:p>
                      <a:r>
                        <a:rPr lang="fr" sz="1600" noProof="0" dirty="0"/>
                        <a:t>Description</a:t>
                      </a:r>
                      <a:endParaRPr lang="en-US" sz="1600" noProof="0" dirty="0"/>
                    </a:p>
                  </a:txBody>
                  <a:tcPr/>
                </a:tc>
                <a:tc>
                  <a:txBody>
                    <a:bodyPr/>
                    <a:lstStyle/>
                    <a:p>
                      <a:pPr algn="ctr"/>
                      <a:r>
                        <a:rPr lang="fr" sz="1600" noProof="0" dirty="0"/>
                        <a:t>Unité</a:t>
                      </a:r>
                      <a:endParaRPr lang="en-US" sz="1600" noProof="0" dirty="0"/>
                    </a:p>
                  </a:txBody>
                  <a:tcPr/>
                </a:tc>
                <a:tc>
                  <a:txBody>
                    <a:bodyPr/>
                    <a:lstStyle/>
                    <a:p>
                      <a:r>
                        <a:rPr lang="fr" sz="1600" noProof="0" dirty="0"/>
                        <a:t>Stade du projet</a:t>
                      </a:r>
                      <a:endParaRPr lang="en-US" sz="1600" noProof="0" dirty="0"/>
                    </a:p>
                  </a:txBody>
                  <a:tcPr/>
                </a:tc>
                <a:tc>
                  <a:txBody>
                    <a:bodyPr/>
                    <a:lstStyle/>
                    <a:p>
                      <a:r>
                        <a:rPr lang="fr" sz="1600" noProof="0" dirty="0"/>
                        <a:t>La source de données</a:t>
                      </a:r>
                      <a:endParaRPr lang="en-US" sz="1600" noProof="0" dirty="0"/>
                    </a:p>
                  </a:txBody>
                  <a:tcPr/>
                </a:tc>
                <a:extLst>
                  <a:ext uri="{0D108BD9-81ED-4DB2-BD59-A6C34878D82A}">
                    <a16:rowId xmlns:a16="http://schemas.microsoft.com/office/drawing/2014/main" val="3467756336"/>
                  </a:ext>
                </a:extLst>
              </a:tr>
              <a:tr h="1179116">
                <a:tc>
                  <a:txBody>
                    <a:bodyPr/>
                    <a:lstStyle/>
                    <a:p>
                      <a:r>
                        <a:rPr lang="fr" sz="1600" u="none" strike="noStrike" kern="1200" noProof="0" dirty="0">
                          <a:effectLst/>
                        </a:rPr>
                        <a:t>Prédit</a:t>
                      </a:r>
                      <a:r>
                        <a:rPr lang="fr" sz="1600" u="none" strike="noStrike" kern="1200" baseline="0" noProof="0" dirty="0">
                          <a:effectLst/>
                        </a:rPr>
                        <a:t> </a:t>
                      </a:r>
                      <a:r>
                        <a:rPr lang="fr" sz="1600" u="none" strike="noStrike" kern="1200" noProof="0" dirty="0">
                          <a:effectLst/>
                        </a:rPr>
                        <a:t>Pourcentage </a:t>
                      </a:r>
                      <a:r>
                        <a:rPr lang="fr" sz="1600" u="none" kern="1200" noProof="0" dirty="0">
                          <a:effectLst/>
                        </a:rPr>
                        <a:t>de</a:t>
                      </a:r>
                    </a:p>
                    <a:p>
                      <a:r>
                        <a:rPr lang="fr" sz="1600" kern="1200" noProof="0" dirty="0">
                          <a:effectLst/>
                        </a:rPr>
                        <a:t>Insatisfait (PPD)</a:t>
                      </a:r>
                      <a:endParaRPr lang="en-US" sz="1600" u="sng" strike="noStrike" noProof="0" dirty="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US" sz="1600" kern="1200" noProof="0" dirty="0">
                        <a:effectLst/>
                      </a:endParaRPr>
                    </a:p>
                    <a:p>
                      <a:pPr algn="ctr"/>
                      <a:r>
                        <a:rPr lang="fr" sz="1600" kern="1200" noProof="0" dirty="0">
                          <a:effectLst/>
                        </a:rPr>
                        <a:t>%</a:t>
                      </a:r>
                      <a:endParaRPr lang="en-US" sz="1600" kern="1200" noProof="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r>
                        <a:rPr lang="fr" sz="1600" noProof="0" dirty="0"/>
                        <a:t>Conception</a:t>
                      </a:r>
                    </a:p>
                    <a:p>
                      <a:r>
                        <a:rPr lang="fr" sz="1600" noProof="0" dirty="0"/>
                        <a:t>____________</a:t>
                      </a:r>
                    </a:p>
                    <a:p>
                      <a:endParaRPr lang="en-US" sz="1600" noProof="0" dirty="0"/>
                    </a:p>
                    <a:p>
                      <a:r>
                        <a:rPr lang="fr" sz="1600" u="none" noProof="0" dirty="0"/>
                        <a:t>Occupation </a:t>
                      </a:r>
                      <a:r>
                        <a:rPr lang="fr" sz="1600" u="none" strike="noStrike" noProof="0" dirty="0"/>
                        <a:t>_</a:t>
                      </a:r>
                      <a:endParaRPr lang="en-US" sz="1600" u="none" strike="noStrike" noProof="0" dirty="0">
                        <a:solidFill>
                          <a:schemeClr val="tx1"/>
                        </a:solidFill>
                        <a:latin typeface="Calibri" panose="020F0502020204030204" pitchFamily="34" charset="0"/>
                        <a:cs typeface="Calibri" panose="020F0502020204030204" pitchFamily="34" charset="0"/>
                      </a:endParaRPr>
                    </a:p>
                  </a:txBody>
                  <a:tcPr/>
                </a:tc>
                <a:tc>
                  <a:txBody>
                    <a:bodyPr/>
                    <a:lstStyle/>
                    <a:p>
                      <a:r>
                        <a:rPr lang="fr" sz="1600" noProof="0" dirty="0"/>
                        <a:t>Estimation</a:t>
                      </a:r>
                    </a:p>
                    <a:p>
                      <a:r>
                        <a:rPr lang="fr" sz="1600" noProof="0" dirty="0"/>
                        <a:t>____________</a:t>
                      </a:r>
                    </a:p>
                    <a:p>
                      <a:endParaRPr lang="en-US" sz="1600" noProof="0" dirty="0"/>
                    </a:p>
                    <a:p>
                      <a:r>
                        <a:rPr lang="fr" sz="1600" u="none" strike="noStrike" noProof="0" dirty="0"/>
                        <a:t>La mesure</a:t>
                      </a:r>
                      <a:endParaRPr lang="en-US" sz="1600" u="none" strike="noStrike" noProof="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22151201"/>
                  </a:ext>
                </a:extLst>
              </a:tr>
            </a:tbl>
          </a:graphicData>
        </a:graphic>
      </p:graphicFrame>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INDICATEUR</a:t>
            </a:r>
            <a:endParaRPr lang="it-IT" dirty="0"/>
          </a:p>
        </p:txBody>
      </p:sp>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3D828752-0BAC-C420-EFF0-C97BC0582B6D}"/>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B9AEA669-FDEC-DD50-081C-C5C8E746D6DB}"/>
                </a:ext>
              </a:extLst>
            </p:cNvPr>
            <p:cNvPicPr>
              <a:picLocks noChangeAspect="1"/>
            </p:cNvPicPr>
            <p:nvPr/>
          </p:nvPicPr>
          <p:blipFill>
            <a:blip r:embed="rId4"/>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073095A9-C837-84B2-C0BA-AABDD97FCBCD}"/>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0F74E6FC-8DEC-98D3-A597-901A19AC00AC}"/>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996303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02208"/>
            <a:ext cx="8418576" cy="4500684"/>
          </a:xfrm>
          <a:prstGeom prst="rect">
            <a:avLst/>
          </a:prstGeom>
        </p:spPr>
        <p:txBody>
          <a:bodyPr>
            <a:normAutofit/>
          </a:bodyPr>
          <a:lstStyle/>
          <a:p>
            <a:pPr marL="0" indent="0">
              <a:buNone/>
            </a:pPr>
            <a:r>
              <a:rPr lang="fr" sz="2400" b="1" u="sng" dirty="0">
                <a:latin typeface="Calibri" panose="020F0502020204030204" pitchFamily="34" charset="0"/>
                <a:cs typeface="Calibri" panose="020F0502020204030204" pitchFamily="34" charset="0"/>
              </a:rPr>
              <a:t>OBJECTIF</a:t>
            </a:r>
            <a:r>
              <a:rPr lang="fr" b="1" dirty="0">
                <a:latin typeface="Calibri" panose="020F0502020204030204" pitchFamily="34" charset="0"/>
                <a:cs typeface="Calibri" panose="020F0502020204030204" pitchFamily="34" charset="0"/>
              </a:rPr>
              <a:t> </a:t>
            </a:r>
            <a:r>
              <a:rPr lang="fr" sz="2400" dirty="0">
                <a:latin typeface="Calibri" panose="020F0502020204030204" pitchFamily="34" charset="0"/>
                <a:cs typeface="Calibri" panose="020F0502020204030204" pitchFamily="34" charset="0"/>
              </a:rPr>
              <a:t> </a:t>
            </a:r>
          </a:p>
          <a:p>
            <a:pPr marL="0" indent="0">
              <a:spcBef>
                <a:spcPts val="1200"/>
              </a:spcBef>
              <a:buNone/>
            </a:pPr>
            <a:endParaRPr lang="en-US" sz="2400" dirty="0"/>
          </a:p>
          <a:p>
            <a:pPr marL="0" indent="0">
              <a:spcBef>
                <a:spcPts val="1200"/>
              </a:spcBef>
              <a:buNone/>
            </a:pPr>
            <a:r>
              <a:rPr lang="fr" sz="2400" dirty="0"/>
              <a:t>Faciliter l'évaluation des conditions de confort thermique intérieur</a:t>
            </a:r>
            <a:endParaRPr lang="en-US" sz="2400" dirty="0"/>
          </a:p>
          <a:p>
            <a:pPr marL="0" indent="0">
              <a:buNone/>
            </a:pPr>
            <a:endParaRPr lang="it-IT"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600"/>
            <a:ext cx="2133600" cy="279400"/>
          </a:xfrm>
        </p:spPr>
        <p:txBody>
          <a:bodyPr/>
          <a:lstStyle/>
          <a:p>
            <a:fld id="{243FB592-B9A9-49AA-A86F-4031F7B97808}" type="slidenum">
              <a:rPr lang="en-US" smtClean="0"/>
              <a:t>7</a:t>
            </a:fld>
            <a:endParaRPr lang="en-US" dirty="0"/>
          </a:p>
        </p:txBody>
      </p:sp>
      <p:sp>
        <p:nvSpPr>
          <p:cNvPr id="13"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9856" y="2616601"/>
            <a:ext cx="3379407" cy="3374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99CA793D-B102-2734-55E7-83729DB05C7F}"/>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067209F8-2CF4-86C7-20AA-55785450D0C4}"/>
                </a:ext>
              </a:extLst>
            </p:cNvPr>
            <p:cNvPicPr>
              <a:picLocks noChangeAspect="1"/>
            </p:cNvPicPr>
            <p:nvPr/>
          </p:nvPicPr>
          <p:blipFill>
            <a:blip r:embed="rId5"/>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F03D4C86-AD0E-C8DC-F026-F6F57900FEED}"/>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FEBD9ADA-89D3-F4C7-B40C-9F49EBD6EECE}"/>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938965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7137"/>
            <a:ext cx="2133600" cy="248163"/>
          </a:xfrm>
        </p:spPr>
        <p:txBody>
          <a:bodyPr/>
          <a:lstStyle/>
          <a:p>
            <a:fld id="{243FB592-B9A9-49AA-A86F-4031F7B97808}" type="slidenum">
              <a:rPr lang="en-US" smtClean="0"/>
              <a:t>8</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LIMITE ET PORTÉE</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49" y="1535424"/>
            <a:ext cx="8305628" cy="37835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dirty="0"/>
              <a:t>La limite d'évaluation est le bâtiment.</a:t>
            </a:r>
          </a:p>
          <a:p>
            <a:pPr marL="0" indent="0">
              <a:buNone/>
            </a:pPr>
            <a:endParaRPr lang="en-GB" sz="1100" dirty="0"/>
          </a:p>
          <a:p>
            <a:pPr marL="0" indent="0" algn="just">
              <a:buNone/>
            </a:pPr>
            <a:r>
              <a:rPr lang="fr" sz="2000" dirty="0"/>
              <a:t>Les calculs sont effectués dans tous les espaces ayant des fonctions caractéristiques du bâtiment (par exemple, espaces de bureaux, salle de réunion, cafétéria), des orientations différentes (par exemple, du côté d'une façade donnant sur la rue), et des étages (par exemple, premier, intermédiaire et dernier étage). Les calculs sont également effectués dans les espaces où les valeurs les plus extrêmes des paramètres thermiques sont observées ou anticipées (par exemple, les zones occupées à proximité des fenêtres, des sorties de diffuseur, des angles, des entrées). </a:t>
            </a:r>
            <a:endParaRPr lang="fr" sz="2000" dirty="0" smtClean="0"/>
          </a:p>
          <a:p>
            <a:pPr marL="0" indent="0" algn="just">
              <a:buNone/>
            </a:pPr>
            <a:r>
              <a:rPr lang="fr" sz="2000" dirty="0" smtClean="0"/>
              <a:t>La </a:t>
            </a:r>
            <a:r>
              <a:rPr lang="fr" sz="2000" dirty="0"/>
              <a:t>valeur de l'indicateur pour le bâtiment </a:t>
            </a:r>
            <a:r>
              <a:rPr lang="fr" sz="2000" dirty="0" smtClean="0"/>
              <a:t>est </a:t>
            </a:r>
            <a:r>
              <a:rPr lang="fr" sz="2000" dirty="0"/>
              <a:t>ensuite calculée comme une moyenne pondérée des mesures correspondantes</a:t>
            </a:r>
            <a:endParaRPr lang="en-US" sz="2000" dirty="0"/>
          </a:p>
        </p:txBody>
      </p:sp>
      <p:sp>
        <p:nvSpPr>
          <p:cNvPr id="13"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1C65369C-7F48-3BFF-34D5-FD82F2C068A0}"/>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DE6C8EC5-3B43-389E-777B-5A4EB7B264D5}"/>
                </a:ext>
              </a:extLst>
            </p:cNvPr>
            <p:cNvPicPr>
              <a:picLocks noChangeAspect="1"/>
            </p:cNvPicPr>
            <p:nvPr/>
          </p:nvPicPr>
          <p:blipFill>
            <a:blip r:embed="rId4"/>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B7E0B02A-9E82-1DA7-E99F-E5BE50345DF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F3623907-4059-D9B1-A611-5E578C896A3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084407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7137"/>
            <a:ext cx="2133600" cy="248163"/>
          </a:xfrm>
        </p:spPr>
        <p:txBody>
          <a:bodyPr/>
          <a:lstStyle/>
          <a:p>
            <a:fld id="{243FB592-B9A9-49AA-A86F-4031F7B97808}" type="slidenum">
              <a:rPr lang="en-US" smtClean="0"/>
              <a:t>9</a:t>
            </a:fld>
            <a:endParaRPr lang="en-US"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LIMITE ET PORTÉE</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49" y="1535425"/>
            <a:ext cx="8655524" cy="35982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dirty="0"/>
              <a:t>L'indicateur est calculé pour </a:t>
            </a:r>
            <a:r>
              <a:rPr lang="fr" u="sng" dirty="0"/>
              <a:t>des périodes d'été ou d'hiver </a:t>
            </a:r>
            <a:r>
              <a:rPr lang="fr" dirty="0"/>
              <a:t>en tenant compte des différentes conditions dominantes, vêtements, etc. Il est basé sur les principales priorités en termes de conditions d'inconfort thermique pendant l'été ou l'hiver.</a:t>
            </a:r>
            <a:endParaRPr lang="en-GB" dirty="0"/>
          </a:p>
          <a:p>
            <a:pPr marL="0" indent="0">
              <a:buNone/>
            </a:pPr>
            <a:r>
              <a:rPr lang="fr" dirty="0"/>
              <a:t>La période (été ou hiver) considérée dans les calculs doit être clairement indiquée et considérée lors de l'analyse .</a:t>
            </a:r>
            <a:endParaRPr lang="en-US" dirty="0"/>
          </a:p>
        </p:txBody>
      </p:sp>
      <p:sp>
        <p:nvSpPr>
          <p:cNvPr id="13"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D.2.3 - INDICE DE CONFORT THERMIQUE</a:t>
            </a:r>
            <a:endParaRPr lang="it-IT" sz="2800" dirty="0">
              <a:solidFill>
                <a:schemeClr val="tx1"/>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FCA6E6A0-997D-E249-7BEA-50D25A242F2C}"/>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F90E535C-F3D0-5CCF-83F7-B343DD4E357C}"/>
                </a:ext>
              </a:extLst>
            </p:cNvPr>
            <p:cNvPicPr>
              <a:picLocks noChangeAspect="1"/>
            </p:cNvPicPr>
            <p:nvPr/>
          </p:nvPicPr>
          <p:blipFill>
            <a:blip r:embed="rId4"/>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3AFEC53D-5B60-D0D6-37EF-23E41F0325A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B78237E3-E896-AC72-CF62-2EDED9F4F27C}"/>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172817100"/>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758935A-0C4F-433C-B418-8A46DADF2A9C}"/>
</file>

<file path=customXml/itemProps2.xml><?xml version="1.0" encoding="utf-8"?>
<ds:datastoreItem xmlns:ds="http://schemas.openxmlformats.org/officeDocument/2006/customXml" ds:itemID="{085E547E-3341-468E-A08F-4E3575625BF3}">
  <ds:schemaRefs>
    <ds:schemaRef ds:uri="http://schemas.microsoft.com/sharepoint/v3/contenttype/forms"/>
  </ds:schemaRefs>
</ds:datastoreItem>
</file>

<file path=customXml/itemProps3.xml><?xml version="1.0" encoding="utf-8"?>
<ds:datastoreItem xmlns:ds="http://schemas.openxmlformats.org/officeDocument/2006/customXml" ds:itemID="{BD36E39B-4D6A-4289-BB15-2C5056DAC9C7}">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docProps/app.xml><?xml version="1.0" encoding="utf-8"?>
<Properties xmlns="http://schemas.openxmlformats.org/officeDocument/2006/extended-properties" xmlns:vt="http://schemas.openxmlformats.org/officeDocument/2006/docPropsVTypes">
  <TotalTime>18164</TotalTime>
  <Words>2469</Words>
  <Application>Microsoft Office PowerPoint</Application>
  <PresentationFormat>Affichage à l'écran (4:3)</PresentationFormat>
  <Paragraphs>381</Paragraphs>
  <Slides>31</Slides>
  <Notes>1</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31</vt:i4>
      </vt:variant>
    </vt:vector>
  </HeadingPairs>
  <TitlesOfParts>
    <vt:vector size="40" baseType="lpstr">
      <vt:lpstr>Arial</vt:lpstr>
      <vt:lpstr>Arial Narrow</vt:lpstr>
      <vt:lpstr>Calibri</vt:lpstr>
      <vt:lpstr>Cambria Math</vt:lpstr>
      <vt:lpstr>Courier New</vt:lpstr>
      <vt:lpstr>Symbol</vt:lpstr>
      <vt:lpstr>Times New Roman</vt:lpstr>
      <vt:lpstr>Wingdings</vt:lpstr>
      <vt:lpstr>Larissa</vt:lpstr>
      <vt:lpstr>Présentation PowerPoint</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D.2.3 - INDICE DE CONFORT THERMIQUE</vt:lpstr>
      <vt:lpstr>Présentation PowerPoint</vt:lpstr>
      <vt:lpstr>D.2.3 - INDICE DE CONFORT THERMIQUE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URBASMART</cp:lastModifiedBy>
  <cp:revision>328</cp:revision>
  <dcterms:created xsi:type="dcterms:W3CDTF">2017-01-09T10:20:00Z</dcterms:created>
  <dcterms:modified xsi:type="dcterms:W3CDTF">2023-07-24T22:08:44Z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